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92" r:id="rId1"/>
  </p:sldMasterIdLst>
  <p:notesMasterIdLst>
    <p:notesMasterId r:id="rId86"/>
  </p:notesMasterIdLst>
  <p:handoutMasterIdLst>
    <p:handoutMasterId r:id="rId87"/>
  </p:handoutMasterIdLst>
  <p:sldIdLst>
    <p:sldId id="256" r:id="rId2"/>
    <p:sldId id="271" r:id="rId3"/>
    <p:sldId id="332" r:id="rId4"/>
    <p:sldId id="273" r:id="rId5"/>
    <p:sldId id="309" r:id="rId6"/>
    <p:sldId id="348" r:id="rId7"/>
    <p:sldId id="349" r:id="rId8"/>
    <p:sldId id="350" r:id="rId9"/>
    <p:sldId id="351" r:id="rId10"/>
    <p:sldId id="352" r:id="rId11"/>
    <p:sldId id="353" r:id="rId12"/>
    <p:sldId id="377" r:id="rId13"/>
    <p:sldId id="378" r:id="rId14"/>
    <p:sldId id="379" r:id="rId15"/>
    <p:sldId id="354" r:id="rId16"/>
    <p:sldId id="355" r:id="rId17"/>
    <p:sldId id="356"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 id="371" r:id="rId33"/>
    <p:sldId id="372" r:id="rId34"/>
    <p:sldId id="373" r:id="rId35"/>
    <p:sldId id="374" r:id="rId36"/>
    <p:sldId id="375" r:id="rId37"/>
    <p:sldId id="376" r:id="rId38"/>
    <p:sldId id="257" r:id="rId39"/>
    <p:sldId id="290" r:id="rId40"/>
    <p:sldId id="258" r:id="rId41"/>
    <p:sldId id="259" r:id="rId42"/>
    <p:sldId id="280" r:id="rId43"/>
    <p:sldId id="282" r:id="rId44"/>
    <p:sldId id="265" r:id="rId45"/>
    <p:sldId id="291" r:id="rId46"/>
    <p:sldId id="266" r:id="rId47"/>
    <p:sldId id="292" r:id="rId48"/>
    <p:sldId id="268" r:id="rId49"/>
    <p:sldId id="281" r:id="rId50"/>
    <p:sldId id="293" r:id="rId51"/>
    <p:sldId id="267" r:id="rId52"/>
    <p:sldId id="277" r:id="rId53"/>
    <p:sldId id="279" r:id="rId54"/>
    <p:sldId id="278" r:id="rId55"/>
    <p:sldId id="269" r:id="rId56"/>
    <p:sldId id="294" r:id="rId57"/>
    <p:sldId id="307" r:id="rId58"/>
    <p:sldId id="296" r:id="rId59"/>
    <p:sldId id="285" r:id="rId60"/>
    <p:sldId id="295" r:id="rId61"/>
    <p:sldId id="286" r:id="rId62"/>
    <p:sldId id="287" r:id="rId63"/>
    <p:sldId id="288" r:id="rId64"/>
    <p:sldId id="289" r:id="rId65"/>
    <p:sldId id="276" r:id="rId66"/>
    <p:sldId id="298" r:id="rId67"/>
    <p:sldId id="299" r:id="rId68"/>
    <p:sldId id="300" r:id="rId69"/>
    <p:sldId id="301" r:id="rId70"/>
    <p:sldId id="302" r:id="rId71"/>
    <p:sldId id="303" r:id="rId72"/>
    <p:sldId id="304" r:id="rId73"/>
    <p:sldId id="305" r:id="rId74"/>
    <p:sldId id="306" r:id="rId75"/>
    <p:sldId id="380" r:id="rId76"/>
    <p:sldId id="381" r:id="rId77"/>
    <p:sldId id="382" r:id="rId78"/>
    <p:sldId id="383" r:id="rId79"/>
    <p:sldId id="384" r:id="rId80"/>
    <p:sldId id="283" r:id="rId81"/>
    <p:sldId id="284" r:id="rId82"/>
    <p:sldId id="297" r:id="rId83"/>
    <p:sldId id="310" r:id="rId84"/>
    <p:sldId id="311" r:id="rId8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i Cain" initials="K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721" autoAdjust="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E4A330-8563-40C4-9A5F-39CF2A14D4B2}" type="doc">
      <dgm:prSet loTypeId="urn:microsoft.com/office/officeart/2005/8/layout/cycle5" loCatId="cycle" qsTypeId="urn:microsoft.com/office/officeart/2005/8/quickstyle/3d3" qsCatId="3D" csTypeId="urn:microsoft.com/office/officeart/2005/8/colors/accent6_1" csCatId="accent6" phldr="1"/>
      <dgm:spPr/>
      <dgm:t>
        <a:bodyPr/>
        <a:lstStyle/>
        <a:p>
          <a:endParaRPr lang="en-NZ"/>
        </a:p>
      </dgm:t>
    </dgm:pt>
    <dgm:pt modelId="{815C725E-616E-4EDB-9824-0747210EFDA3}">
      <dgm:prSet phldrT="[Text]" custT="1"/>
      <dgm:spPr/>
      <dgm:t>
        <a:bodyPr/>
        <a:lstStyle/>
        <a:p>
          <a:r>
            <a:rPr lang="en-NZ" sz="2400" dirty="0" smtClean="0"/>
            <a:t>Jim </a:t>
          </a:r>
          <a:r>
            <a:rPr lang="en-NZ" sz="2400" dirty="0" err="1" smtClean="0"/>
            <a:t>Sallis</a:t>
          </a:r>
          <a:endParaRPr lang="en-NZ" sz="2400" dirty="0"/>
        </a:p>
      </dgm:t>
    </dgm:pt>
    <dgm:pt modelId="{DF248220-2BF5-4B7E-B15E-EB9E7F09111D}" type="parTrans" cxnId="{435D8A65-650A-4039-9E09-0B7412686018}">
      <dgm:prSet/>
      <dgm:spPr/>
      <dgm:t>
        <a:bodyPr/>
        <a:lstStyle/>
        <a:p>
          <a:endParaRPr lang="en-NZ" sz="2400"/>
        </a:p>
      </dgm:t>
    </dgm:pt>
    <dgm:pt modelId="{FC1EBE2C-A98A-4242-9345-2629FF796E11}" type="sibTrans" cxnId="{435D8A65-650A-4039-9E09-0B7412686018}">
      <dgm:prSet/>
      <dgm:spPr/>
      <dgm:t>
        <a:bodyPr/>
        <a:lstStyle/>
        <a:p>
          <a:endParaRPr lang="en-NZ" sz="2400"/>
        </a:p>
      </dgm:t>
    </dgm:pt>
    <dgm:pt modelId="{F4BC6E25-0F79-4D87-AC46-962F02A3216D}">
      <dgm:prSet phldrT="[Text]" custT="1"/>
      <dgm:spPr/>
      <dgm:t>
        <a:bodyPr/>
        <a:lstStyle/>
        <a:p>
          <a:r>
            <a:rPr lang="en-NZ" sz="2400" dirty="0" smtClean="0"/>
            <a:t>Jo Salmon</a:t>
          </a:r>
          <a:endParaRPr lang="en-NZ" sz="2400" dirty="0"/>
        </a:p>
      </dgm:t>
    </dgm:pt>
    <dgm:pt modelId="{88141368-E454-409D-9848-1B2502ACF03E}" type="parTrans" cxnId="{9D24302E-CB6B-4FA3-AAEC-3C28A2E44C70}">
      <dgm:prSet/>
      <dgm:spPr/>
      <dgm:t>
        <a:bodyPr/>
        <a:lstStyle/>
        <a:p>
          <a:endParaRPr lang="en-NZ" sz="2400"/>
        </a:p>
      </dgm:t>
    </dgm:pt>
    <dgm:pt modelId="{A9CAE598-3602-4974-8167-B3A3B2F2EC47}" type="sibTrans" cxnId="{9D24302E-CB6B-4FA3-AAEC-3C28A2E44C70}">
      <dgm:prSet/>
      <dgm:spPr/>
      <dgm:t>
        <a:bodyPr/>
        <a:lstStyle/>
        <a:p>
          <a:endParaRPr lang="en-NZ" sz="2400"/>
        </a:p>
      </dgm:t>
    </dgm:pt>
    <dgm:pt modelId="{A21CC471-994C-4837-8578-CA981605A603}">
      <dgm:prSet phldrT="[Text]" custT="1"/>
      <dgm:spPr/>
      <dgm:t>
        <a:bodyPr/>
        <a:lstStyle/>
        <a:p>
          <a:r>
            <a:rPr lang="en-US" sz="2400" dirty="0" err="1" smtClean="0"/>
            <a:t>Ilse</a:t>
          </a:r>
          <a:r>
            <a:rPr lang="en-US" sz="2400" dirty="0" smtClean="0"/>
            <a:t> De </a:t>
          </a:r>
          <a:r>
            <a:rPr lang="en-US" sz="2400" dirty="0" err="1" smtClean="0"/>
            <a:t>Bourdeaudhuij</a:t>
          </a:r>
          <a:endParaRPr lang="en-NZ" sz="2400" dirty="0"/>
        </a:p>
      </dgm:t>
    </dgm:pt>
    <dgm:pt modelId="{4E3C613F-3154-43F0-B3A1-B5DD5F800AD4}" type="parTrans" cxnId="{C25A7E38-FA31-4165-8624-E22B3641B6B3}">
      <dgm:prSet/>
      <dgm:spPr/>
      <dgm:t>
        <a:bodyPr/>
        <a:lstStyle/>
        <a:p>
          <a:endParaRPr lang="en-NZ" sz="2400"/>
        </a:p>
      </dgm:t>
    </dgm:pt>
    <dgm:pt modelId="{D6B48D06-7E1F-4C30-A1DD-396FEEFFA2FF}" type="sibTrans" cxnId="{C25A7E38-FA31-4165-8624-E22B3641B6B3}">
      <dgm:prSet/>
      <dgm:spPr/>
      <dgm:t>
        <a:bodyPr/>
        <a:lstStyle/>
        <a:p>
          <a:endParaRPr lang="en-NZ" sz="2400"/>
        </a:p>
      </dgm:t>
    </dgm:pt>
    <dgm:pt modelId="{3E394724-79AE-4B77-B9C6-D86B7AA92FC4}">
      <dgm:prSet phldrT="[Text]" custT="1"/>
      <dgm:spPr/>
      <dgm:t>
        <a:bodyPr/>
        <a:lstStyle/>
        <a:p>
          <a:r>
            <a:rPr lang="en-NZ" sz="2400" dirty="0" smtClean="0"/>
            <a:t>Rodrigo Reis</a:t>
          </a:r>
          <a:endParaRPr lang="en-NZ" sz="2400" dirty="0"/>
        </a:p>
      </dgm:t>
    </dgm:pt>
    <dgm:pt modelId="{F87B5807-9FE3-4D94-B1EC-E6C49095194C}" type="parTrans" cxnId="{719621B7-ED6B-4889-97A0-150989E8B43F}">
      <dgm:prSet/>
      <dgm:spPr/>
      <dgm:t>
        <a:bodyPr/>
        <a:lstStyle/>
        <a:p>
          <a:endParaRPr lang="en-NZ" sz="2400"/>
        </a:p>
      </dgm:t>
    </dgm:pt>
    <dgm:pt modelId="{1D71AEF3-D9F0-4F59-9ED3-DC9FADA51406}" type="sibTrans" cxnId="{719621B7-ED6B-4889-97A0-150989E8B43F}">
      <dgm:prSet/>
      <dgm:spPr/>
      <dgm:t>
        <a:bodyPr/>
        <a:lstStyle/>
        <a:p>
          <a:endParaRPr lang="en-NZ" sz="2400"/>
        </a:p>
      </dgm:t>
    </dgm:pt>
    <dgm:pt modelId="{EDF1F714-CFB9-4805-AA2D-C1387A1BE4FC}">
      <dgm:prSet phldrT="[Text]" custT="1"/>
      <dgm:spPr/>
      <dgm:t>
        <a:bodyPr/>
        <a:lstStyle/>
        <a:p>
          <a:r>
            <a:rPr lang="en-NZ" sz="2400" dirty="0" smtClean="0"/>
            <a:t>Ester Cerin</a:t>
          </a:r>
          <a:endParaRPr lang="en-NZ" sz="2400" dirty="0"/>
        </a:p>
      </dgm:t>
    </dgm:pt>
    <dgm:pt modelId="{70A6AB54-64AB-4710-BCDE-9B4400EF5783}" type="parTrans" cxnId="{A007DBEE-1A21-4256-BD07-4DA706FBD8F7}">
      <dgm:prSet/>
      <dgm:spPr/>
      <dgm:t>
        <a:bodyPr/>
        <a:lstStyle/>
        <a:p>
          <a:endParaRPr lang="en-NZ" sz="2400"/>
        </a:p>
      </dgm:t>
    </dgm:pt>
    <dgm:pt modelId="{635B3B4B-B3A0-43E7-9BD2-1F4C387D90FF}" type="sibTrans" cxnId="{A007DBEE-1A21-4256-BD07-4DA706FBD8F7}">
      <dgm:prSet/>
      <dgm:spPr/>
      <dgm:t>
        <a:bodyPr/>
        <a:lstStyle/>
        <a:p>
          <a:endParaRPr lang="en-NZ" sz="2400"/>
        </a:p>
      </dgm:t>
    </dgm:pt>
    <dgm:pt modelId="{380FFEE1-8D1C-485D-9B00-70CA0E773962}">
      <dgm:prSet custT="1"/>
      <dgm:spPr/>
      <dgm:t>
        <a:bodyPr/>
        <a:lstStyle/>
        <a:p>
          <a:r>
            <a:rPr lang="en-NZ" sz="2400" dirty="0" smtClean="0"/>
            <a:t>Erica Hinckson</a:t>
          </a:r>
          <a:endParaRPr lang="en-NZ" sz="2400" dirty="0"/>
        </a:p>
      </dgm:t>
    </dgm:pt>
    <dgm:pt modelId="{BF818AE8-998A-43BE-96D1-068ABEC848E2}" type="parTrans" cxnId="{1C0F57A0-6B71-4BEF-AB73-629627B21582}">
      <dgm:prSet/>
      <dgm:spPr/>
      <dgm:t>
        <a:bodyPr/>
        <a:lstStyle/>
        <a:p>
          <a:endParaRPr lang="en-NZ" sz="2400"/>
        </a:p>
      </dgm:t>
    </dgm:pt>
    <dgm:pt modelId="{099D282F-AE85-4076-AC8F-AC3D5BE15695}" type="sibTrans" cxnId="{1C0F57A0-6B71-4BEF-AB73-629627B21582}">
      <dgm:prSet/>
      <dgm:spPr/>
      <dgm:t>
        <a:bodyPr/>
        <a:lstStyle/>
        <a:p>
          <a:endParaRPr lang="en-NZ" sz="2400"/>
        </a:p>
      </dgm:t>
    </dgm:pt>
    <dgm:pt modelId="{430C192B-FF20-4E24-878E-1A59EB664973}" type="pres">
      <dgm:prSet presAssocID="{53E4A330-8563-40C4-9A5F-39CF2A14D4B2}" presName="cycle" presStyleCnt="0">
        <dgm:presLayoutVars>
          <dgm:dir/>
          <dgm:resizeHandles val="exact"/>
        </dgm:presLayoutVars>
      </dgm:prSet>
      <dgm:spPr/>
      <dgm:t>
        <a:bodyPr/>
        <a:lstStyle/>
        <a:p>
          <a:endParaRPr lang="en-NZ"/>
        </a:p>
      </dgm:t>
    </dgm:pt>
    <dgm:pt modelId="{60EA20C1-FEA1-4B40-AB9F-B80FDBE27BC6}" type="pres">
      <dgm:prSet presAssocID="{815C725E-616E-4EDB-9824-0747210EFDA3}" presName="node" presStyleLbl="node1" presStyleIdx="0" presStyleCnt="6">
        <dgm:presLayoutVars>
          <dgm:bulletEnabled val="1"/>
        </dgm:presLayoutVars>
      </dgm:prSet>
      <dgm:spPr/>
      <dgm:t>
        <a:bodyPr/>
        <a:lstStyle/>
        <a:p>
          <a:endParaRPr lang="en-NZ"/>
        </a:p>
      </dgm:t>
    </dgm:pt>
    <dgm:pt modelId="{19E13E81-7C17-458E-A6F0-4A025822DF8D}" type="pres">
      <dgm:prSet presAssocID="{815C725E-616E-4EDB-9824-0747210EFDA3}" presName="spNode" presStyleCnt="0"/>
      <dgm:spPr/>
    </dgm:pt>
    <dgm:pt modelId="{4DBCB90B-E3D6-42E5-A210-BC71632D7023}" type="pres">
      <dgm:prSet presAssocID="{FC1EBE2C-A98A-4242-9345-2629FF796E11}" presName="sibTrans" presStyleLbl="sibTrans1D1" presStyleIdx="0" presStyleCnt="6"/>
      <dgm:spPr/>
      <dgm:t>
        <a:bodyPr/>
        <a:lstStyle/>
        <a:p>
          <a:endParaRPr lang="en-NZ"/>
        </a:p>
      </dgm:t>
    </dgm:pt>
    <dgm:pt modelId="{EFEC601E-7627-474B-9F5F-78669C161D7E}" type="pres">
      <dgm:prSet presAssocID="{380FFEE1-8D1C-485D-9B00-70CA0E773962}" presName="node" presStyleLbl="node1" presStyleIdx="1" presStyleCnt="6">
        <dgm:presLayoutVars>
          <dgm:bulletEnabled val="1"/>
        </dgm:presLayoutVars>
      </dgm:prSet>
      <dgm:spPr/>
      <dgm:t>
        <a:bodyPr/>
        <a:lstStyle/>
        <a:p>
          <a:endParaRPr lang="en-NZ"/>
        </a:p>
      </dgm:t>
    </dgm:pt>
    <dgm:pt modelId="{95CED090-A5B2-4E50-878A-2E1CDFD24703}" type="pres">
      <dgm:prSet presAssocID="{380FFEE1-8D1C-485D-9B00-70CA0E773962}" presName="spNode" presStyleCnt="0"/>
      <dgm:spPr/>
    </dgm:pt>
    <dgm:pt modelId="{9A18AA00-9F1A-45F6-8447-5E7EE4A3A999}" type="pres">
      <dgm:prSet presAssocID="{099D282F-AE85-4076-AC8F-AC3D5BE15695}" presName="sibTrans" presStyleLbl="sibTrans1D1" presStyleIdx="1" presStyleCnt="6"/>
      <dgm:spPr/>
      <dgm:t>
        <a:bodyPr/>
        <a:lstStyle/>
        <a:p>
          <a:endParaRPr lang="en-NZ"/>
        </a:p>
      </dgm:t>
    </dgm:pt>
    <dgm:pt modelId="{6DF4F3ED-ECB0-4B04-A1BF-E30473D535C7}" type="pres">
      <dgm:prSet presAssocID="{F4BC6E25-0F79-4D87-AC46-962F02A3216D}" presName="node" presStyleLbl="node1" presStyleIdx="2" presStyleCnt="6">
        <dgm:presLayoutVars>
          <dgm:bulletEnabled val="1"/>
        </dgm:presLayoutVars>
      </dgm:prSet>
      <dgm:spPr/>
      <dgm:t>
        <a:bodyPr/>
        <a:lstStyle/>
        <a:p>
          <a:endParaRPr lang="en-NZ"/>
        </a:p>
      </dgm:t>
    </dgm:pt>
    <dgm:pt modelId="{40A77B6F-DBFD-4037-81CE-F612798B5B50}" type="pres">
      <dgm:prSet presAssocID="{F4BC6E25-0F79-4D87-AC46-962F02A3216D}" presName="spNode" presStyleCnt="0"/>
      <dgm:spPr/>
    </dgm:pt>
    <dgm:pt modelId="{9F73E61A-9F04-4C2E-952F-44E652CA76F3}" type="pres">
      <dgm:prSet presAssocID="{A9CAE598-3602-4974-8167-B3A3B2F2EC47}" presName="sibTrans" presStyleLbl="sibTrans1D1" presStyleIdx="2" presStyleCnt="6"/>
      <dgm:spPr/>
      <dgm:t>
        <a:bodyPr/>
        <a:lstStyle/>
        <a:p>
          <a:endParaRPr lang="en-NZ"/>
        </a:p>
      </dgm:t>
    </dgm:pt>
    <dgm:pt modelId="{8B478E36-DEF4-485F-A457-22D0AC77A9BC}" type="pres">
      <dgm:prSet presAssocID="{A21CC471-994C-4837-8578-CA981605A603}" presName="node" presStyleLbl="node1" presStyleIdx="3" presStyleCnt="6" custScaleX="132347">
        <dgm:presLayoutVars>
          <dgm:bulletEnabled val="1"/>
        </dgm:presLayoutVars>
      </dgm:prSet>
      <dgm:spPr/>
      <dgm:t>
        <a:bodyPr/>
        <a:lstStyle/>
        <a:p>
          <a:endParaRPr lang="en-NZ"/>
        </a:p>
      </dgm:t>
    </dgm:pt>
    <dgm:pt modelId="{FE1CF5F4-D1E6-4097-8C0D-3DE4B98BC13F}" type="pres">
      <dgm:prSet presAssocID="{A21CC471-994C-4837-8578-CA981605A603}" presName="spNode" presStyleCnt="0"/>
      <dgm:spPr/>
    </dgm:pt>
    <dgm:pt modelId="{B2056254-1C5D-4D9A-B958-6733B1BF0601}" type="pres">
      <dgm:prSet presAssocID="{D6B48D06-7E1F-4C30-A1DD-396FEEFFA2FF}" presName="sibTrans" presStyleLbl="sibTrans1D1" presStyleIdx="3" presStyleCnt="6"/>
      <dgm:spPr/>
      <dgm:t>
        <a:bodyPr/>
        <a:lstStyle/>
        <a:p>
          <a:endParaRPr lang="en-NZ"/>
        </a:p>
      </dgm:t>
    </dgm:pt>
    <dgm:pt modelId="{BCA0EF84-4582-412C-8C3B-616B9D1DC4EA}" type="pres">
      <dgm:prSet presAssocID="{3E394724-79AE-4B77-B9C6-D86B7AA92FC4}" presName="node" presStyleLbl="node1" presStyleIdx="4" presStyleCnt="6">
        <dgm:presLayoutVars>
          <dgm:bulletEnabled val="1"/>
        </dgm:presLayoutVars>
      </dgm:prSet>
      <dgm:spPr/>
      <dgm:t>
        <a:bodyPr/>
        <a:lstStyle/>
        <a:p>
          <a:endParaRPr lang="en-NZ"/>
        </a:p>
      </dgm:t>
    </dgm:pt>
    <dgm:pt modelId="{3F1B7A05-E351-47D0-AC36-185817818759}" type="pres">
      <dgm:prSet presAssocID="{3E394724-79AE-4B77-B9C6-D86B7AA92FC4}" presName="spNode" presStyleCnt="0"/>
      <dgm:spPr/>
    </dgm:pt>
    <dgm:pt modelId="{4BDB2C7C-6A11-4F23-8AB8-292ECF9A702A}" type="pres">
      <dgm:prSet presAssocID="{1D71AEF3-D9F0-4F59-9ED3-DC9FADA51406}" presName="sibTrans" presStyleLbl="sibTrans1D1" presStyleIdx="4" presStyleCnt="6"/>
      <dgm:spPr/>
      <dgm:t>
        <a:bodyPr/>
        <a:lstStyle/>
        <a:p>
          <a:endParaRPr lang="en-NZ"/>
        </a:p>
      </dgm:t>
    </dgm:pt>
    <dgm:pt modelId="{D61EF40C-E60B-4584-90F8-75C0FD76491B}" type="pres">
      <dgm:prSet presAssocID="{EDF1F714-CFB9-4805-AA2D-C1387A1BE4FC}" presName="node" presStyleLbl="node1" presStyleIdx="5" presStyleCnt="6">
        <dgm:presLayoutVars>
          <dgm:bulletEnabled val="1"/>
        </dgm:presLayoutVars>
      </dgm:prSet>
      <dgm:spPr/>
      <dgm:t>
        <a:bodyPr/>
        <a:lstStyle/>
        <a:p>
          <a:endParaRPr lang="en-NZ"/>
        </a:p>
      </dgm:t>
    </dgm:pt>
    <dgm:pt modelId="{98B374F5-0E73-4A97-9229-87F70E2C72D4}" type="pres">
      <dgm:prSet presAssocID="{EDF1F714-CFB9-4805-AA2D-C1387A1BE4FC}" presName="spNode" presStyleCnt="0"/>
      <dgm:spPr/>
    </dgm:pt>
    <dgm:pt modelId="{C00BF4D9-CB66-44AB-BFAE-E7C8E944074A}" type="pres">
      <dgm:prSet presAssocID="{635B3B4B-B3A0-43E7-9BD2-1F4C387D90FF}" presName="sibTrans" presStyleLbl="sibTrans1D1" presStyleIdx="5" presStyleCnt="6"/>
      <dgm:spPr/>
      <dgm:t>
        <a:bodyPr/>
        <a:lstStyle/>
        <a:p>
          <a:endParaRPr lang="en-NZ"/>
        </a:p>
      </dgm:t>
    </dgm:pt>
  </dgm:ptLst>
  <dgm:cxnLst>
    <dgm:cxn modelId="{4030A6B3-7A82-409E-97E9-BA45E6772CC1}" type="presOf" srcId="{635B3B4B-B3A0-43E7-9BD2-1F4C387D90FF}" destId="{C00BF4D9-CB66-44AB-BFAE-E7C8E944074A}" srcOrd="0" destOrd="0" presId="urn:microsoft.com/office/officeart/2005/8/layout/cycle5"/>
    <dgm:cxn modelId="{435D8A65-650A-4039-9E09-0B7412686018}" srcId="{53E4A330-8563-40C4-9A5F-39CF2A14D4B2}" destId="{815C725E-616E-4EDB-9824-0747210EFDA3}" srcOrd="0" destOrd="0" parTransId="{DF248220-2BF5-4B7E-B15E-EB9E7F09111D}" sibTransId="{FC1EBE2C-A98A-4242-9345-2629FF796E11}"/>
    <dgm:cxn modelId="{BD5BB462-D213-4270-9698-FFEE202E5DD4}" type="presOf" srcId="{1D71AEF3-D9F0-4F59-9ED3-DC9FADA51406}" destId="{4BDB2C7C-6A11-4F23-8AB8-292ECF9A702A}" srcOrd="0" destOrd="0" presId="urn:microsoft.com/office/officeart/2005/8/layout/cycle5"/>
    <dgm:cxn modelId="{A007DBEE-1A21-4256-BD07-4DA706FBD8F7}" srcId="{53E4A330-8563-40C4-9A5F-39CF2A14D4B2}" destId="{EDF1F714-CFB9-4805-AA2D-C1387A1BE4FC}" srcOrd="5" destOrd="0" parTransId="{70A6AB54-64AB-4710-BCDE-9B4400EF5783}" sibTransId="{635B3B4B-B3A0-43E7-9BD2-1F4C387D90FF}"/>
    <dgm:cxn modelId="{A57B839B-C7E6-4737-985A-A428612100DB}" type="presOf" srcId="{A9CAE598-3602-4974-8167-B3A3B2F2EC47}" destId="{9F73E61A-9F04-4C2E-952F-44E652CA76F3}" srcOrd="0" destOrd="0" presId="urn:microsoft.com/office/officeart/2005/8/layout/cycle5"/>
    <dgm:cxn modelId="{1D1635B1-59BA-49D8-B723-257868132E38}" type="presOf" srcId="{A21CC471-994C-4837-8578-CA981605A603}" destId="{8B478E36-DEF4-485F-A457-22D0AC77A9BC}" srcOrd="0" destOrd="0" presId="urn:microsoft.com/office/officeart/2005/8/layout/cycle5"/>
    <dgm:cxn modelId="{C8B8DE4D-31F7-4C39-AC0A-0B11D5AB82A6}" type="presOf" srcId="{380FFEE1-8D1C-485D-9B00-70CA0E773962}" destId="{EFEC601E-7627-474B-9F5F-78669C161D7E}" srcOrd="0" destOrd="0" presId="urn:microsoft.com/office/officeart/2005/8/layout/cycle5"/>
    <dgm:cxn modelId="{6EEF0D10-FA2D-43CC-950A-2CEC5FD179C2}" type="presOf" srcId="{3E394724-79AE-4B77-B9C6-D86B7AA92FC4}" destId="{BCA0EF84-4582-412C-8C3B-616B9D1DC4EA}" srcOrd="0" destOrd="0" presId="urn:microsoft.com/office/officeart/2005/8/layout/cycle5"/>
    <dgm:cxn modelId="{2AD61ACC-E8F7-40B9-8826-4BCAE5BED606}" type="presOf" srcId="{099D282F-AE85-4076-AC8F-AC3D5BE15695}" destId="{9A18AA00-9F1A-45F6-8447-5E7EE4A3A999}" srcOrd="0" destOrd="0" presId="urn:microsoft.com/office/officeart/2005/8/layout/cycle5"/>
    <dgm:cxn modelId="{058A87D7-7B6A-4B82-8847-5472C4BE14B4}" type="presOf" srcId="{815C725E-616E-4EDB-9824-0747210EFDA3}" destId="{60EA20C1-FEA1-4B40-AB9F-B80FDBE27BC6}" srcOrd="0" destOrd="0" presId="urn:microsoft.com/office/officeart/2005/8/layout/cycle5"/>
    <dgm:cxn modelId="{719621B7-ED6B-4889-97A0-150989E8B43F}" srcId="{53E4A330-8563-40C4-9A5F-39CF2A14D4B2}" destId="{3E394724-79AE-4B77-B9C6-D86B7AA92FC4}" srcOrd="4" destOrd="0" parTransId="{F87B5807-9FE3-4D94-B1EC-E6C49095194C}" sibTransId="{1D71AEF3-D9F0-4F59-9ED3-DC9FADA51406}"/>
    <dgm:cxn modelId="{6BEE66B5-5059-4A03-991C-FFA9A3A8F570}" type="presOf" srcId="{F4BC6E25-0F79-4D87-AC46-962F02A3216D}" destId="{6DF4F3ED-ECB0-4B04-A1BF-E30473D535C7}" srcOrd="0" destOrd="0" presId="urn:microsoft.com/office/officeart/2005/8/layout/cycle5"/>
    <dgm:cxn modelId="{0CE3BE73-C3AE-4C00-B494-70A82C003B84}" type="presOf" srcId="{FC1EBE2C-A98A-4242-9345-2629FF796E11}" destId="{4DBCB90B-E3D6-42E5-A210-BC71632D7023}" srcOrd="0" destOrd="0" presId="urn:microsoft.com/office/officeart/2005/8/layout/cycle5"/>
    <dgm:cxn modelId="{C25A7E38-FA31-4165-8624-E22B3641B6B3}" srcId="{53E4A330-8563-40C4-9A5F-39CF2A14D4B2}" destId="{A21CC471-994C-4837-8578-CA981605A603}" srcOrd="3" destOrd="0" parTransId="{4E3C613F-3154-43F0-B3A1-B5DD5F800AD4}" sibTransId="{D6B48D06-7E1F-4C30-A1DD-396FEEFFA2FF}"/>
    <dgm:cxn modelId="{D2FC3959-2AB6-4DCB-9265-E3B8244F9482}" type="presOf" srcId="{EDF1F714-CFB9-4805-AA2D-C1387A1BE4FC}" destId="{D61EF40C-E60B-4584-90F8-75C0FD76491B}" srcOrd="0" destOrd="0" presId="urn:microsoft.com/office/officeart/2005/8/layout/cycle5"/>
    <dgm:cxn modelId="{1C0F57A0-6B71-4BEF-AB73-629627B21582}" srcId="{53E4A330-8563-40C4-9A5F-39CF2A14D4B2}" destId="{380FFEE1-8D1C-485D-9B00-70CA0E773962}" srcOrd="1" destOrd="0" parTransId="{BF818AE8-998A-43BE-96D1-068ABEC848E2}" sibTransId="{099D282F-AE85-4076-AC8F-AC3D5BE15695}"/>
    <dgm:cxn modelId="{13705906-27C9-4FC2-B77C-FD0A36871A53}" type="presOf" srcId="{D6B48D06-7E1F-4C30-A1DD-396FEEFFA2FF}" destId="{B2056254-1C5D-4D9A-B958-6733B1BF0601}" srcOrd="0" destOrd="0" presId="urn:microsoft.com/office/officeart/2005/8/layout/cycle5"/>
    <dgm:cxn modelId="{BEB7B41C-889C-48D9-BE61-951F32169F2E}" type="presOf" srcId="{53E4A330-8563-40C4-9A5F-39CF2A14D4B2}" destId="{430C192B-FF20-4E24-878E-1A59EB664973}" srcOrd="0" destOrd="0" presId="urn:microsoft.com/office/officeart/2005/8/layout/cycle5"/>
    <dgm:cxn modelId="{9D24302E-CB6B-4FA3-AAEC-3C28A2E44C70}" srcId="{53E4A330-8563-40C4-9A5F-39CF2A14D4B2}" destId="{F4BC6E25-0F79-4D87-AC46-962F02A3216D}" srcOrd="2" destOrd="0" parTransId="{88141368-E454-409D-9848-1B2502ACF03E}" sibTransId="{A9CAE598-3602-4974-8167-B3A3B2F2EC47}"/>
    <dgm:cxn modelId="{C12B8C8F-BFAC-473B-81FC-A961EC1E1DBE}" type="presParOf" srcId="{430C192B-FF20-4E24-878E-1A59EB664973}" destId="{60EA20C1-FEA1-4B40-AB9F-B80FDBE27BC6}" srcOrd="0" destOrd="0" presId="urn:microsoft.com/office/officeart/2005/8/layout/cycle5"/>
    <dgm:cxn modelId="{7CBC4065-DE6A-4CC5-AEB8-AACE79B2CB93}" type="presParOf" srcId="{430C192B-FF20-4E24-878E-1A59EB664973}" destId="{19E13E81-7C17-458E-A6F0-4A025822DF8D}" srcOrd="1" destOrd="0" presId="urn:microsoft.com/office/officeart/2005/8/layout/cycle5"/>
    <dgm:cxn modelId="{FBAA2DFB-A638-4437-AFAC-8A4DF14933A1}" type="presParOf" srcId="{430C192B-FF20-4E24-878E-1A59EB664973}" destId="{4DBCB90B-E3D6-42E5-A210-BC71632D7023}" srcOrd="2" destOrd="0" presId="urn:microsoft.com/office/officeart/2005/8/layout/cycle5"/>
    <dgm:cxn modelId="{178A94FF-B6F7-46A6-8F6C-55483DBBC562}" type="presParOf" srcId="{430C192B-FF20-4E24-878E-1A59EB664973}" destId="{EFEC601E-7627-474B-9F5F-78669C161D7E}" srcOrd="3" destOrd="0" presId="urn:microsoft.com/office/officeart/2005/8/layout/cycle5"/>
    <dgm:cxn modelId="{1EB30E38-25E1-4D18-B726-B62FB6552300}" type="presParOf" srcId="{430C192B-FF20-4E24-878E-1A59EB664973}" destId="{95CED090-A5B2-4E50-878A-2E1CDFD24703}" srcOrd="4" destOrd="0" presId="urn:microsoft.com/office/officeart/2005/8/layout/cycle5"/>
    <dgm:cxn modelId="{01D01DA7-1A55-4E83-A7CC-A11C73E7E719}" type="presParOf" srcId="{430C192B-FF20-4E24-878E-1A59EB664973}" destId="{9A18AA00-9F1A-45F6-8447-5E7EE4A3A999}" srcOrd="5" destOrd="0" presId="urn:microsoft.com/office/officeart/2005/8/layout/cycle5"/>
    <dgm:cxn modelId="{39E6E91A-773A-4E89-941E-4FC5BF6F5633}" type="presParOf" srcId="{430C192B-FF20-4E24-878E-1A59EB664973}" destId="{6DF4F3ED-ECB0-4B04-A1BF-E30473D535C7}" srcOrd="6" destOrd="0" presId="urn:microsoft.com/office/officeart/2005/8/layout/cycle5"/>
    <dgm:cxn modelId="{D3D6B57A-75E5-4FE0-ACE6-02B5074227DF}" type="presParOf" srcId="{430C192B-FF20-4E24-878E-1A59EB664973}" destId="{40A77B6F-DBFD-4037-81CE-F612798B5B50}" srcOrd="7" destOrd="0" presId="urn:microsoft.com/office/officeart/2005/8/layout/cycle5"/>
    <dgm:cxn modelId="{EBBB8437-1CFF-450B-BDAF-8A53D9CA1084}" type="presParOf" srcId="{430C192B-FF20-4E24-878E-1A59EB664973}" destId="{9F73E61A-9F04-4C2E-952F-44E652CA76F3}" srcOrd="8" destOrd="0" presId="urn:microsoft.com/office/officeart/2005/8/layout/cycle5"/>
    <dgm:cxn modelId="{A9574664-7DD8-4FB6-AB9C-B7A6924C3C7A}" type="presParOf" srcId="{430C192B-FF20-4E24-878E-1A59EB664973}" destId="{8B478E36-DEF4-485F-A457-22D0AC77A9BC}" srcOrd="9" destOrd="0" presId="urn:microsoft.com/office/officeart/2005/8/layout/cycle5"/>
    <dgm:cxn modelId="{60060F95-D1C6-4837-858A-9F38B227A22E}" type="presParOf" srcId="{430C192B-FF20-4E24-878E-1A59EB664973}" destId="{FE1CF5F4-D1E6-4097-8C0D-3DE4B98BC13F}" srcOrd="10" destOrd="0" presId="urn:microsoft.com/office/officeart/2005/8/layout/cycle5"/>
    <dgm:cxn modelId="{0AE7FAD4-E381-4CB9-A07C-F9A4A39D8429}" type="presParOf" srcId="{430C192B-FF20-4E24-878E-1A59EB664973}" destId="{B2056254-1C5D-4D9A-B958-6733B1BF0601}" srcOrd="11" destOrd="0" presId="urn:microsoft.com/office/officeart/2005/8/layout/cycle5"/>
    <dgm:cxn modelId="{54510FC7-3542-4E91-B4A9-99C4344434B3}" type="presParOf" srcId="{430C192B-FF20-4E24-878E-1A59EB664973}" destId="{BCA0EF84-4582-412C-8C3B-616B9D1DC4EA}" srcOrd="12" destOrd="0" presId="urn:microsoft.com/office/officeart/2005/8/layout/cycle5"/>
    <dgm:cxn modelId="{BA781008-2311-44FC-B950-223E406CB218}" type="presParOf" srcId="{430C192B-FF20-4E24-878E-1A59EB664973}" destId="{3F1B7A05-E351-47D0-AC36-185817818759}" srcOrd="13" destOrd="0" presId="urn:microsoft.com/office/officeart/2005/8/layout/cycle5"/>
    <dgm:cxn modelId="{FF0E873E-966A-485F-B9B0-702EFD035915}" type="presParOf" srcId="{430C192B-FF20-4E24-878E-1A59EB664973}" destId="{4BDB2C7C-6A11-4F23-8AB8-292ECF9A702A}" srcOrd="14" destOrd="0" presId="urn:microsoft.com/office/officeart/2005/8/layout/cycle5"/>
    <dgm:cxn modelId="{D580E063-6166-4D2C-AB13-24C01A3D47F7}" type="presParOf" srcId="{430C192B-FF20-4E24-878E-1A59EB664973}" destId="{D61EF40C-E60B-4584-90F8-75C0FD76491B}" srcOrd="15" destOrd="0" presId="urn:microsoft.com/office/officeart/2005/8/layout/cycle5"/>
    <dgm:cxn modelId="{1DCDD5BA-8496-42F1-AFC5-0F47F9FA0353}" type="presParOf" srcId="{430C192B-FF20-4E24-878E-1A59EB664973}" destId="{98B374F5-0E73-4A97-9229-87F70E2C72D4}" srcOrd="16" destOrd="0" presId="urn:microsoft.com/office/officeart/2005/8/layout/cycle5"/>
    <dgm:cxn modelId="{0D1B2F77-215D-4E84-8AD5-DCFF74D5B198}" type="presParOf" srcId="{430C192B-FF20-4E24-878E-1A59EB664973}" destId="{C00BF4D9-CB66-44AB-BFAE-E7C8E944074A}"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A20C1-FEA1-4B40-AB9F-B80FDBE27BC6}">
      <dsp:nvSpPr>
        <dsp:cNvPr id="0" name=""/>
        <dsp:cNvSpPr/>
      </dsp:nvSpPr>
      <dsp:spPr>
        <a:xfrm>
          <a:off x="2498470" y="3013"/>
          <a:ext cx="1784858" cy="1160158"/>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NZ" sz="2400" kern="1200" dirty="0" smtClean="0"/>
            <a:t>Jim </a:t>
          </a:r>
          <a:r>
            <a:rPr lang="en-NZ" sz="2400" kern="1200" dirty="0" err="1" smtClean="0"/>
            <a:t>Sallis</a:t>
          </a:r>
          <a:endParaRPr lang="en-NZ" sz="2400" kern="1200" dirty="0"/>
        </a:p>
      </dsp:txBody>
      <dsp:txXfrm>
        <a:off x="2555104" y="59647"/>
        <a:ext cx="1671590" cy="1046890"/>
      </dsp:txXfrm>
    </dsp:sp>
    <dsp:sp modelId="{4DBCB90B-E3D6-42E5-A210-BC71632D7023}">
      <dsp:nvSpPr>
        <dsp:cNvPr id="0" name=""/>
        <dsp:cNvSpPr/>
      </dsp:nvSpPr>
      <dsp:spPr>
        <a:xfrm>
          <a:off x="659292" y="583092"/>
          <a:ext cx="5463214" cy="5463214"/>
        </a:xfrm>
        <a:custGeom>
          <a:avLst/>
          <a:gdLst/>
          <a:ahLst/>
          <a:cxnLst/>
          <a:rect l="0" t="0" r="0" b="0"/>
          <a:pathLst>
            <a:path>
              <a:moveTo>
                <a:pt x="3848210" y="238642"/>
              </a:moveTo>
              <a:arcTo wR="2731607" hR="2731607" stAng="17647661" swAng="923185"/>
            </a:path>
          </a:pathLst>
        </a:custGeom>
        <a:noFill/>
        <a:ln w="9525" cap="flat" cmpd="sng" algn="ctr">
          <a:solidFill>
            <a:schemeClr val="accent6">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EFEC601E-7627-474B-9F5F-78669C161D7E}">
      <dsp:nvSpPr>
        <dsp:cNvPr id="0" name=""/>
        <dsp:cNvSpPr/>
      </dsp:nvSpPr>
      <dsp:spPr>
        <a:xfrm>
          <a:off x="4864112" y="1368817"/>
          <a:ext cx="1784858" cy="1160158"/>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NZ" sz="2400" kern="1200" dirty="0" smtClean="0"/>
            <a:t>Erica Hinckson</a:t>
          </a:r>
          <a:endParaRPr lang="en-NZ" sz="2400" kern="1200" dirty="0"/>
        </a:p>
      </dsp:txBody>
      <dsp:txXfrm>
        <a:off x="4920746" y="1425451"/>
        <a:ext cx="1671590" cy="1046890"/>
      </dsp:txXfrm>
    </dsp:sp>
    <dsp:sp modelId="{9A18AA00-9F1A-45F6-8447-5E7EE4A3A999}">
      <dsp:nvSpPr>
        <dsp:cNvPr id="0" name=""/>
        <dsp:cNvSpPr/>
      </dsp:nvSpPr>
      <dsp:spPr>
        <a:xfrm>
          <a:off x="659292" y="583092"/>
          <a:ext cx="5463214" cy="5463214"/>
        </a:xfrm>
        <a:custGeom>
          <a:avLst/>
          <a:gdLst/>
          <a:ahLst/>
          <a:cxnLst/>
          <a:rect l="0" t="0" r="0" b="0"/>
          <a:pathLst>
            <a:path>
              <a:moveTo>
                <a:pt x="5420677" y="2251421"/>
              </a:moveTo>
              <a:arcTo wR="2731607" hR="2731607" stAng="20992526" swAng="1214948"/>
            </a:path>
          </a:pathLst>
        </a:custGeom>
        <a:noFill/>
        <a:ln w="9525" cap="flat" cmpd="sng" algn="ctr">
          <a:solidFill>
            <a:schemeClr val="accent6">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6DF4F3ED-ECB0-4B04-A1BF-E30473D535C7}">
      <dsp:nvSpPr>
        <dsp:cNvPr id="0" name=""/>
        <dsp:cNvSpPr/>
      </dsp:nvSpPr>
      <dsp:spPr>
        <a:xfrm>
          <a:off x="4864112" y="4100424"/>
          <a:ext cx="1784858" cy="1160158"/>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NZ" sz="2400" kern="1200" dirty="0" smtClean="0"/>
            <a:t>Jo Salmon</a:t>
          </a:r>
          <a:endParaRPr lang="en-NZ" sz="2400" kern="1200" dirty="0"/>
        </a:p>
      </dsp:txBody>
      <dsp:txXfrm>
        <a:off x="4920746" y="4157058"/>
        <a:ext cx="1671590" cy="1046890"/>
      </dsp:txXfrm>
    </dsp:sp>
    <dsp:sp modelId="{9F73E61A-9F04-4C2E-952F-44E652CA76F3}">
      <dsp:nvSpPr>
        <dsp:cNvPr id="0" name=""/>
        <dsp:cNvSpPr/>
      </dsp:nvSpPr>
      <dsp:spPr>
        <a:xfrm>
          <a:off x="659292" y="583092"/>
          <a:ext cx="5463214" cy="5463214"/>
        </a:xfrm>
        <a:custGeom>
          <a:avLst/>
          <a:gdLst/>
          <a:ahLst/>
          <a:cxnLst/>
          <a:rect l="0" t="0" r="0" b="0"/>
          <a:pathLst>
            <a:path>
              <a:moveTo>
                <a:pt x="4516472" y="4799440"/>
              </a:moveTo>
              <a:arcTo wR="2731607" hR="2731607" stAng="2952038" swAng="684413"/>
            </a:path>
          </a:pathLst>
        </a:custGeom>
        <a:noFill/>
        <a:ln w="9525" cap="flat" cmpd="sng" algn="ctr">
          <a:solidFill>
            <a:schemeClr val="accent6">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8B478E36-DEF4-485F-A457-22D0AC77A9BC}">
      <dsp:nvSpPr>
        <dsp:cNvPr id="0" name=""/>
        <dsp:cNvSpPr/>
      </dsp:nvSpPr>
      <dsp:spPr>
        <a:xfrm>
          <a:off x="2209796" y="5466228"/>
          <a:ext cx="2362206" cy="1160158"/>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Ilse</a:t>
          </a:r>
          <a:r>
            <a:rPr lang="en-US" sz="2400" kern="1200" dirty="0" smtClean="0"/>
            <a:t> De </a:t>
          </a:r>
          <a:r>
            <a:rPr lang="en-US" sz="2400" kern="1200" dirty="0" err="1" smtClean="0"/>
            <a:t>Bourdeaudhuij</a:t>
          </a:r>
          <a:endParaRPr lang="en-NZ" sz="2400" kern="1200" dirty="0"/>
        </a:p>
      </dsp:txBody>
      <dsp:txXfrm>
        <a:off x="2266430" y="5522862"/>
        <a:ext cx="2248938" cy="1046890"/>
      </dsp:txXfrm>
    </dsp:sp>
    <dsp:sp modelId="{B2056254-1C5D-4D9A-B958-6733B1BF0601}">
      <dsp:nvSpPr>
        <dsp:cNvPr id="0" name=""/>
        <dsp:cNvSpPr/>
      </dsp:nvSpPr>
      <dsp:spPr>
        <a:xfrm>
          <a:off x="659292" y="583092"/>
          <a:ext cx="5463214" cy="5463214"/>
        </a:xfrm>
        <a:custGeom>
          <a:avLst/>
          <a:gdLst/>
          <a:ahLst/>
          <a:cxnLst/>
          <a:rect l="0" t="0" r="0" b="0"/>
          <a:pathLst>
            <a:path>
              <a:moveTo>
                <a:pt x="1390963" y="5111597"/>
              </a:moveTo>
              <a:arcTo wR="2731607" hR="2731607" stAng="7163549" swAng="684413"/>
            </a:path>
          </a:pathLst>
        </a:custGeom>
        <a:noFill/>
        <a:ln w="9525" cap="flat" cmpd="sng" algn="ctr">
          <a:solidFill>
            <a:schemeClr val="accent6">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BCA0EF84-4582-412C-8C3B-616B9D1DC4EA}">
      <dsp:nvSpPr>
        <dsp:cNvPr id="0" name=""/>
        <dsp:cNvSpPr/>
      </dsp:nvSpPr>
      <dsp:spPr>
        <a:xfrm>
          <a:off x="132829" y="4100424"/>
          <a:ext cx="1784858" cy="1160158"/>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NZ" sz="2400" kern="1200" dirty="0" smtClean="0"/>
            <a:t>Rodrigo Reis</a:t>
          </a:r>
          <a:endParaRPr lang="en-NZ" sz="2400" kern="1200" dirty="0"/>
        </a:p>
      </dsp:txBody>
      <dsp:txXfrm>
        <a:off x="189463" y="4157058"/>
        <a:ext cx="1671590" cy="1046890"/>
      </dsp:txXfrm>
    </dsp:sp>
    <dsp:sp modelId="{4BDB2C7C-6A11-4F23-8AB8-292ECF9A702A}">
      <dsp:nvSpPr>
        <dsp:cNvPr id="0" name=""/>
        <dsp:cNvSpPr/>
      </dsp:nvSpPr>
      <dsp:spPr>
        <a:xfrm>
          <a:off x="659292" y="583092"/>
          <a:ext cx="5463214" cy="5463214"/>
        </a:xfrm>
        <a:custGeom>
          <a:avLst/>
          <a:gdLst/>
          <a:ahLst/>
          <a:cxnLst/>
          <a:rect l="0" t="0" r="0" b="0"/>
          <a:pathLst>
            <a:path>
              <a:moveTo>
                <a:pt x="42536" y="3211793"/>
              </a:moveTo>
              <a:arcTo wR="2731607" hR="2731607" stAng="10192526" swAng="1214948"/>
            </a:path>
          </a:pathLst>
        </a:custGeom>
        <a:noFill/>
        <a:ln w="9525" cap="flat" cmpd="sng" algn="ctr">
          <a:solidFill>
            <a:schemeClr val="accent6">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D61EF40C-E60B-4584-90F8-75C0FD76491B}">
      <dsp:nvSpPr>
        <dsp:cNvPr id="0" name=""/>
        <dsp:cNvSpPr/>
      </dsp:nvSpPr>
      <dsp:spPr>
        <a:xfrm>
          <a:off x="132829" y="1368817"/>
          <a:ext cx="1784858" cy="1160158"/>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NZ" sz="2400" kern="1200" dirty="0" smtClean="0"/>
            <a:t>Ester Cerin</a:t>
          </a:r>
          <a:endParaRPr lang="en-NZ" sz="2400" kern="1200" dirty="0"/>
        </a:p>
      </dsp:txBody>
      <dsp:txXfrm>
        <a:off x="189463" y="1425451"/>
        <a:ext cx="1671590" cy="1046890"/>
      </dsp:txXfrm>
    </dsp:sp>
    <dsp:sp modelId="{C00BF4D9-CB66-44AB-BFAE-E7C8E944074A}">
      <dsp:nvSpPr>
        <dsp:cNvPr id="0" name=""/>
        <dsp:cNvSpPr/>
      </dsp:nvSpPr>
      <dsp:spPr>
        <a:xfrm>
          <a:off x="659292" y="583092"/>
          <a:ext cx="5463214" cy="5463214"/>
        </a:xfrm>
        <a:custGeom>
          <a:avLst/>
          <a:gdLst/>
          <a:ahLst/>
          <a:cxnLst/>
          <a:rect l="0" t="0" r="0" b="0"/>
          <a:pathLst>
            <a:path>
              <a:moveTo>
                <a:pt x="993572" y="624259"/>
              </a:moveTo>
              <a:arcTo wR="2731607" hR="2731607" stAng="13829154" swAng="923185"/>
            </a:path>
          </a:pathLst>
        </a:custGeom>
        <a:noFill/>
        <a:ln w="9525" cap="flat" cmpd="sng" algn="ctr">
          <a:solidFill>
            <a:schemeClr val="accent6">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A2B1586-0280-4F79-BA2A-0F744C3A4DD4}" type="datetimeFigureOut">
              <a:rPr lang="en-US" smtClean="0"/>
              <a:pPr/>
              <a:t>10/29/2012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DCA1F91-6B6A-4C54-B9EF-916B9E1E6727}" type="slidenum">
              <a:rPr lang="en-US" smtClean="0"/>
              <a:pPr/>
              <a:t>‹#›</a:t>
            </a:fld>
            <a:endParaRPr lang="en-US"/>
          </a:p>
        </p:txBody>
      </p:sp>
    </p:spTree>
    <p:extLst>
      <p:ext uri="{BB962C8B-B14F-4D97-AF65-F5344CB8AC3E}">
        <p14:creationId xmlns:p14="http://schemas.microsoft.com/office/powerpoint/2010/main" val="1646034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C8A05E9-0C32-4FCA-9237-8A5AB91ADB6B}" type="datetimeFigureOut">
              <a:rPr lang="en-US" smtClean="0"/>
              <a:pPr/>
              <a:t>10/29/2012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7C76C8C-0BCE-42D4-B763-FB54DB36FEAD}" type="slidenum">
              <a:rPr lang="en-US" smtClean="0"/>
              <a:pPr/>
              <a:t>‹#›</a:t>
            </a:fld>
            <a:endParaRPr lang="en-US"/>
          </a:p>
        </p:txBody>
      </p:sp>
    </p:spTree>
    <p:extLst>
      <p:ext uri="{BB962C8B-B14F-4D97-AF65-F5344CB8AC3E}">
        <p14:creationId xmlns:p14="http://schemas.microsoft.com/office/powerpoint/2010/main" val="3671587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pt-PT" smtClean="0"/>
              <a:t>Em relação as necessidades de formação para acelerometros já não são necessárias pois estou já a par e já sei o que aplicar, mas como não se decidiu os minutos de zeros consecutivos a questão da wear time validation pode variar eles querem 7 dias completos. </a:t>
            </a:r>
          </a:p>
          <a:p>
            <a:pPr eaLnBrk="1" hangingPunct="1"/>
            <a:r>
              <a:rPr lang="pt-PT" smtClean="0"/>
              <a:t>Coloquei meterplus, pois é a forma que utilizam para fazer um screening dos dados, para ver se não há falhas ou erros não detectaveis pelo actilife. Para ter esse programa é nec uma licença; a Kelli mostrou-me rapidamente os procedimentos de screning neste programa.</a:t>
            </a:r>
          </a:p>
          <a:p>
            <a:pPr eaLnBrk="1" hangingPunct="1"/>
            <a:r>
              <a:rPr lang="pt-PT" smtClean="0"/>
              <a:t>GIS: pelo que sei acho que seria bom haver uma reuniao com uma apresentaçao/ webinar dos protocolos a fazer, temos duvidas em algumas variáveis e como as conseguir mas já falei com o Marc e na próxima semana em principio vamos falar via skype. Arranjar alguma informação será difícil uma vez que não esta disponivel gratuitamente.</a:t>
            </a:r>
          </a:p>
          <a:p>
            <a:pPr eaLnBrk="1" hangingPunct="1"/>
            <a:r>
              <a:rPr lang="pt-PT" smtClean="0"/>
              <a:t>Em relação aos materiais a primeira versao do questionario foi traduzida e a Kelli ficou de me enviar os comentários/feedback à tradução para ver se é necessária alteração; mas agora usam uma versão mais recente e temos que traduzir as questões adicionais.</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D94C2F-B872-4684-A402-C143A8DD752B}" type="slidenum">
              <a:rPr lang="en-US" smtClean="0"/>
              <a:pPr/>
              <a:t>30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pt-PT" smtClean="0"/>
              <a:t>As áreas da cidade do Porto incluem diferentes estratos Socio económicos e estão distribuídas de forma semelhante entre baixa e alta walkability.</a:t>
            </a:r>
          </a:p>
          <a:p>
            <a:pPr eaLnBrk="1" hangingPunct="1"/>
            <a:r>
              <a:rPr lang="pt-PT" smtClean="0"/>
              <a:t>Participantes terão de ser 300 e vamos começar a recolher no próximo mês já (somos os primeiros!!!!! tirando usa que já tem os dados) a Kelli disse para não se preocupar com a data pois a maioria não vai começar já (nos vamos para aproveitar as recolhas do phd da rose).</a:t>
            </a:r>
          </a:p>
          <a:p>
            <a:pPr eaLnBrk="1" hangingPunct="1"/>
            <a:endParaRPr lang="pt-PT"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A3D0D3-614C-46F1-8995-EB9E91274110}" type="slidenum">
              <a:rPr lang="en-US" smtClean="0"/>
              <a:pPr/>
              <a:t>31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Red words: we (LL) added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C76C8C-0BCE-42D4-B763-FB54DB36FEAD}"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7DC73D4-73F9-43BC-9776-2C5B488AF929}" type="slidenum">
              <a:rPr lang="en-US"/>
              <a:pPr/>
              <a:t>59</a:t>
            </a:fld>
            <a:endParaRPr lang="en-US"/>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Random intercepts rather than coefficients as our main aim is to account for clustering at the neighborhood level. We are not interested in variations in coefficients across neighborhoods within site (in this paper).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7DC73D4-73F9-43BC-9776-2C5B488AF929}" type="slidenum">
              <a:rPr lang="en-US"/>
              <a:pPr/>
              <a:t>60</a:t>
            </a:fld>
            <a:endParaRPr lang="en-US"/>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Random intercepts rather than coefficients as our main aim is to account for clustering at the neighborhood level. We are not interested in variations in coefficients across neighborhoods within site (in this paper).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95D171B-D99D-46C0-828D-210A0811022E}" type="slidenum">
              <a:rPr lang="en-US"/>
              <a:pPr/>
              <a:t>61</a:t>
            </a:fld>
            <a:endParaRPr lang="en-US"/>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675B271-4BA6-4169-ABAA-63C9698694D6}" type="slidenum">
              <a:rPr lang="en-US"/>
              <a:pPr/>
              <a:t>62</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7EF56CC-9E4B-4E05-834A-640A5E978885}" type="slidenum">
              <a:rPr lang="en-US"/>
              <a:pPr/>
              <a:t>63</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r>
              <a:rPr lang="en-US" smtClean="0"/>
              <a:t>IPEN Sydney 2012</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D36978E-9CED-4905-B27B-D0155DD4F2CC}"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IPEN Sydney 2012</a:t>
            </a:r>
            <a:endParaRPr lang="en-US"/>
          </a:p>
        </p:txBody>
      </p:sp>
      <p:sp>
        <p:nvSpPr>
          <p:cNvPr id="6" name="Slide Number Placeholder 5"/>
          <p:cNvSpPr>
            <a:spLocks noGrp="1"/>
          </p:cNvSpPr>
          <p:nvPr>
            <p:ph type="sldNum" sz="quarter" idx="12"/>
          </p:nvPr>
        </p:nvSpPr>
        <p:spPr/>
        <p:txBody>
          <a:bodyPr/>
          <a:lstStyle/>
          <a:p>
            <a:fld id="{9C8FFA46-8B81-4540-89C2-1419775D00E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10C5431-43AF-4887-BB38-840E363C9CB2}"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IPEN Sydney 2012</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IPEN Sydney 2012</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A9B1B0B6-8B8B-43B3-B482-118B5B7D86C4}"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IPEN Sydney 2012</a:t>
            </a:r>
            <a:endParaRPr lang="en-US"/>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FDABABA-B6D1-44B5-A38A-C1A29E6F1617}"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r>
              <a:rPr lang="en-US" smtClean="0"/>
              <a:t>IPEN Sydney 2012</a:t>
            </a:r>
            <a:endParaRPr lang="en-US"/>
          </a:p>
        </p:txBody>
      </p:sp>
      <p:sp>
        <p:nvSpPr>
          <p:cNvPr id="7" name="Slide Number Placeholder 6"/>
          <p:cNvSpPr>
            <a:spLocks noGrp="1"/>
          </p:cNvSpPr>
          <p:nvPr>
            <p:ph type="sldNum" sz="quarter" idx="12"/>
          </p:nvPr>
        </p:nvSpPr>
        <p:spPr/>
        <p:txBody>
          <a:bodyPr/>
          <a:lstStyle/>
          <a:p>
            <a:fld id="{A4995D63-94A5-4D0A-B5CF-EE2926ADD30C}"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IPEN Sydney 2012</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6EED0C9-9DD2-44CD-B444-66F7C5B1C54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IPEN Sydney 2012</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95C6C55-D008-42E3-96D1-873392B7E2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IPEN Sydney 2012</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3356947-BE57-43E5-925A-65BB245504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A716F01-EE42-4EC8-BCC2-1BB0E62587B3}"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IPEN Sydney 2012</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BE39957-1862-4E6D-B93C-193BD5210C39}"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IPEN Sydney 2012</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IPEN Sydney 2012</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671B71E-DC27-4171-81DA-BDE0F3AA27F7}"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6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PEN_logo.tif"/>
          <p:cNvPicPr>
            <a:picLocks noChangeAspect="1"/>
          </p:cNvPicPr>
          <p:nvPr/>
        </p:nvPicPr>
        <p:blipFill>
          <a:blip r:embed="rId2" cstate="print"/>
          <a:stretch>
            <a:fillRect/>
          </a:stretch>
        </p:blipFill>
        <p:spPr>
          <a:xfrm>
            <a:off x="2819400" y="2667000"/>
            <a:ext cx="3581399" cy="2315346"/>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
        <p:nvSpPr>
          <p:cNvPr id="2050" name="Rectangle 2"/>
          <p:cNvSpPr>
            <a:spLocks noGrp="1" noChangeArrowheads="1"/>
          </p:cNvSpPr>
          <p:nvPr>
            <p:ph type="ctrTitle"/>
          </p:nvPr>
        </p:nvSpPr>
        <p:spPr>
          <a:xfrm>
            <a:off x="838200" y="457200"/>
            <a:ext cx="7772400" cy="1470025"/>
          </a:xfrm>
        </p:spPr>
        <p:txBody>
          <a:bodyPr>
            <a:normAutofit/>
          </a:bodyPr>
          <a:lstStyle/>
          <a:p>
            <a:r>
              <a:rPr lang="en-US" b="1" dirty="0">
                <a:solidFill>
                  <a:srgbClr val="00B050"/>
                </a:solidFill>
              </a:rPr>
              <a:t>IPEN Adolescent Presentations</a:t>
            </a:r>
          </a:p>
        </p:txBody>
      </p:sp>
      <p:sp>
        <p:nvSpPr>
          <p:cNvPr id="6" name="TextBox 5"/>
          <p:cNvSpPr txBox="1"/>
          <p:nvPr/>
        </p:nvSpPr>
        <p:spPr>
          <a:xfrm>
            <a:off x="2971800" y="5257800"/>
            <a:ext cx="3352800" cy="1015663"/>
          </a:xfrm>
          <a:prstGeom prst="rect">
            <a:avLst/>
          </a:prstGeom>
          <a:noFill/>
        </p:spPr>
        <p:txBody>
          <a:bodyPr wrap="square" rtlCol="0">
            <a:spAutoFit/>
          </a:bodyPr>
          <a:lstStyle/>
          <a:p>
            <a:pPr algn="ctr"/>
            <a:r>
              <a:rPr lang="en-US" sz="3000" b="1" dirty="0" smtClean="0">
                <a:latin typeface="+mj-lt"/>
              </a:rPr>
              <a:t>Oct 30</a:t>
            </a:r>
            <a:r>
              <a:rPr lang="en-US" sz="3000" b="1" baseline="30000" dirty="0" smtClean="0">
                <a:latin typeface="+mj-lt"/>
              </a:rPr>
              <a:t>th</a:t>
            </a:r>
            <a:r>
              <a:rPr lang="en-US" sz="3000" b="1" dirty="0" smtClean="0">
                <a:latin typeface="+mj-lt"/>
              </a:rPr>
              <a:t> </a:t>
            </a:r>
          </a:p>
          <a:p>
            <a:pPr algn="ctr"/>
            <a:r>
              <a:rPr lang="en-US" sz="3000" b="1" dirty="0" smtClean="0">
                <a:latin typeface="+mj-lt"/>
              </a:rPr>
              <a:t>Sydney 2012</a:t>
            </a:r>
            <a:endParaRPr lang="en-US" sz="3000" b="1" dirty="0">
              <a:latin typeface="+mj-lt"/>
            </a:endParaRPr>
          </a:p>
        </p:txBody>
      </p:sp>
      <p:sp>
        <p:nvSpPr>
          <p:cNvPr id="7" name="Footer Placeholder 6"/>
          <p:cNvSpPr>
            <a:spLocks noGrp="1"/>
          </p:cNvSpPr>
          <p:nvPr>
            <p:ph type="ftr" sz="quarter" idx="11"/>
          </p:nvPr>
        </p:nvSpPr>
        <p:spPr/>
        <p:txBody>
          <a:bodyPr/>
          <a:lstStyle/>
          <a:p>
            <a:r>
              <a:rPr lang="en-US" smtClean="0"/>
              <a:t>IPEN Sydney 2012</a:t>
            </a:r>
            <a:endParaRPr lang="en-US"/>
          </a:p>
        </p:txBody>
      </p:sp>
      <p:pic>
        <p:nvPicPr>
          <p:cNvPr id="8" name="Picture 7"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nl-NL" dirty="0" smtClean="0">
                <a:solidFill>
                  <a:srgbClr val="001B54"/>
                </a:solidFill>
              </a:rPr>
              <a:t>IPEN Adolescent -Belgium</a:t>
            </a:r>
            <a:endParaRPr lang="en-US" dirty="0" smtClean="0">
              <a:solidFill>
                <a:srgbClr val="001B54"/>
              </a:solidFill>
            </a:endParaRPr>
          </a:p>
        </p:txBody>
      </p:sp>
      <p:sp>
        <p:nvSpPr>
          <p:cNvPr id="15363" name="Footer Placeholder 2"/>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IPEN Sydney 2012</a:t>
            </a:r>
          </a:p>
        </p:txBody>
      </p:sp>
      <p:sp>
        <p:nvSpPr>
          <p:cNvPr id="15364" name="Content Placeholder 3"/>
          <p:cNvSpPr>
            <a:spLocks noGrp="1"/>
          </p:cNvSpPr>
          <p:nvPr>
            <p:ph sz="quarter" idx="1"/>
          </p:nvPr>
        </p:nvSpPr>
        <p:spPr>
          <a:xfrm>
            <a:off x="301625" y="1527175"/>
            <a:ext cx="8504238" cy="4572000"/>
          </a:xfrm>
        </p:spPr>
        <p:txBody>
          <a:bodyPr/>
          <a:lstStyle/>
          <a:p>
            <a:pPr marL="274002" indent="-274320" eaLnBrk="1" fontAlgn="auto" hangingPunct="1">
              <a:lnSpc>
                <a:spcPct val="90000"/>
              </a:lnSpc>
              <a:spcAft>
                <a:spcPts val="0"/>
              </a:spcAft>
              <a:buFont typeface="Arial" pitchFamily="34" charset="0"/>
              <a:buChar char="•"/>
              <a:defRPr/>
            </a:pPr>
            <a:r>
              <a:rPr lang="en-US" sz="2900" dirty="0" smtClean="0"/>
              <a:t>GIS &amp; Neighborhood selection</a:t>
            </a:r>
          </a:p>
          <a:p>
            <a:pPr marL="548640" lvl="1" indent="-274320" eaLnBrk="1" fontAlgn="auto" hangingPunct="1">
              <a:lnSpc>
                <a:spcPct val="90000"/>
              </a:lnSpc>
              <a:spcAft>
                <a:spcPts val="0"/>
              </a:spcAft>
              <a:buFont typeface="Arial" pitchFamily="34" charset="0"/>
              <a:buChar char="•"/>
              <a:defRPr/>
            </a:pPr>
            <a:r>
              <a:rPr lang="nl-NL" sz="2400" dirty="0" smtClean="0"/>
              <a:t>32 </a:t>
            </a:r>
            <a:r>
              <a:rPr lang="nl-NL" sz="2400" dirty="0" err="1" smtClean="0"/>
              <a:t>neighborhoods</a:t>
            </a:r>
            <a:r>
              <a:rPr lang="nl-NL" sz="2400" dirty="0" smtClean="0"/>
              <a:t> </a:t>
            </a:r>
            <a:r>
              <a:rPr lang="nl-NL" sz="2400" dirty="0" err="1" smtClean="0"/>
              <a:t>selected</a:t>
            </a:r>
            <a:r>
              <a:rPr lang="nl-NL" sz="2400" dirty="0" smtClean="0"/>
              <a:t> in </a:t>
            </a:r>
            <a:r>
              <a:rPr lang="nl-NL" sz="2400" dirty="0" err="1" smtClean="0"/>
              <a:t>Ghent</a:t>
            </a:r>
            <a:endParaRPr lang="nl-NL" sz="2400" dirty="0" smtClean="0"/>
          </a:p>
          <a:p>
            <a:pPr marL="548640" lvl="1" indent="-274320" eaLnBrk="1" fontAlgn="auto" hangingPunct="1">
              <a:lnSpc>
                <a:spcPct val="90000"/>
              </a:lnSpc>
              <a:spcAft>
                <a:spcPts val="0"/>
              </a:spcAft>
              <a:buFont typeface="Arial" pitchFamily="34" charset="0"/>
              <a:buChar char="•"/>
              <a:defRPr/>
            </a:pPr>
            <a:r>
              <a:rPr lang="nl-NL" sz="2400" dirty="0" err="1" smtClean="0"/>
              <a:t>Same</a:t>
            </a:r>
            <a:r>
              <a:rPr lang="nl-NL" sz="2400" dirty="0" smtClean="0"/>
              <a:t> </a:t>
            </a:r>
            <a:r>
              <a:rPr lang="nl-NL" sz="2400" dirty="0" err="1" smtClean="0"/>
              <a:t>neighborhoods</a:t>
            </a:r>
            <a:r>
              <a:rPr lang="nl-NL" sz="2400" dirty="0" smtClean="0"/>
              <a:t> as </a:t>
            </a:r>
            <a:r>
              <a:rPr lang="nl-NL" sz="2400" dirty="0" err="1" smtClean="0"/>
              <a:t>adult</a:t>
            </a:r>
            <a:r>
              <a:rPr lang="nl-NL" sz="2400" dirty="0" smtClean="0"/>
              <a:t> </a:t>
            </a:r>
            <a:r>
              <a:rPr lang="nl-NL" sz="2400" dirty="0" err="1" smtClean="0"/>
              <a:t>study</a:t>
            </a:r>
            <a:r>
              <a:rPr lang="nl-NL" sz="2400" dirty="0" smtClean="0"/>
              <a:t> (+8)</a:t>
            </a:r>
          </a:p>
          <a:p>
            <a:pPr marL="548640" lvl="1" indent="-274320" eaLnBrk="1" fontAlgn="auto" hangingPunct="1">
              <a:lnSpc>
                <a:spcPct val="90000"/>
              </a:lnSpc>
              <a:spcAft>
                <a:spcPts val="0"/>
              </a:spcAft>
              <a:buFont typeface="Arial" pitchFamily="34" charset="0"/>
              <a:buChar char="•"/>
              <a:defRPr/>
            </a:pPr>
            <a:r>
              <a:rPr lang="nl-NL" sz="2400" dirty="0" err="1" smtClean="0"/>
              <a:t>Neighborhood</a:t>
            </a:r>
            <a:r>
              <a:rPr lang="nl-NL" sz="2400" dirty="0" smtClean="0"/>
              <a:t> </a:t>
            </a:r>
            <a:r>
              <a:rPr lang="nl-NL" sz="2400" dirty="0" err="1" smtClean="0"/>
              <a:t>selection</a:t>
            </a:r>
            <a:r>
              <a:rPr lang="nl-NL" sz="2400" dirty="0" smtClean="0"/>
              <a:t>: </a:t>
            </a:r>
            <a:r>
              <a:rPr lang="nl-NL" sz="2400" dirty="0" err="1" smtClean="0"/>
              <a:t>statistical</a:t>
            </a:r>
            <a:r>
              <a:rPr lang="nl-NL" sz="2400" dirty="0" smtClean="0"/>
              <a:t> sectors </a:t>
            </a:r>
          </a:p>
          <a:p>
            <a:pPr marL="823277" lvl="2" indent="-274320" eaLnBrk="1" fontAlgn="auto" hangingPunct="1">
              <a:lnSpc>
                <a:spcPct val="90000"/>
              </a:lnSpc>
              <a:spcAft>
                <a:spcPts val="0"/>
              </a:spcAft>
              <a:buFont typeface="Arial" pitchFamily="34" charset="0"/>
              <a:buChar char="•"/>
              <a:defRPr/>
            </a:pPr>
            <a:r>
              <a:rPr lang="nl-NL" dirty="0" err="1" smtClean="0"/>
              <a:t>Walkability</a:t>
            </a:r>
            <a:r>
              <a:rPr lang="nl-NL" dirty="0" smtClean="0"/>
              <a:t>: </a:t>
            </a:r>
            <a:r>
              <a:rPr lang="nl-NL" dirty="0" err="1" smtClean="0"/>
              <a:t>GIS-based</a:t>
            </a:r>
            <a:r>
              <a:rPr lang="nl-NL" dirty="0" smtClean="0"/>
              <a:t> info </a:t>
            </a:r>
            <a:r>
              <a:rPr lang="nl-NL" dirty="0" err="1" smtClean="0"/>
              <a:t>on</a:t>
            </a:r>
            <a:r>
              <a:rPr lang="nl-NL" dirty="0" smtClean="0"/>
              <a:t> </a:t>
            </a:r>
            <a:r>
              <a:rPr lang="nl-NL" dirty="0" err="1" smtClean="0"/>
              <a:t>residential</a:t>
            </a:r>
            <a:r>
              <a:rPr lang="nl-NL" dirty="0" smtClean="0"/>
              <a:t> </a:t>
            </a:r>
            <a:r>
              <a:rPr lang="nl-NL" dirty="0" err="1" smtClean="0"/>
              <a:t>density</a:t>
            </a:r>
            <a:r>
              <a:rPr lang="nl-NL" dirty="0" smtClean="0"/>
              <a:t>, land </a:t>
            </a:r>
            <a:r>
              <a:rPr lang="nl-NL" dirty="0" err="1" smtClean="0"/>
              <a:t>use</a:t>
            </a:r>
            <a:r>
              <a:rPr lang="nl-NL" dirty="0" smtClean="0"/>
              <a:t> mix, </a:t>
            </a:r>
            <a:r>
              <a:rPr lang="nl-NL" dirty="0" err="1" smtClean="0"/>
              <a:t>street</a:t>
            </a:r>
            <a:r>
              <a:rPr lang="nl-NL" dirty="0" smtClean="0"/>
              <a:t> </a:t>
            </a:r>
            <a:r>
              <a:rPr lang="nl-NL" dirty="0" err="1" smtClean="0"/>
              <a:t>connectivity</a:t>
            </a:r>
            <a:r>
              <a:rPr lang="nl-NL" dirty="0" smtClean="0"/>
              <a:t> </a:t>
            </a:r>
          </a:p>
          <a:p>
            <a:pPr marL="823277" lvl="2" indent="-274320" eaLnBrk="1" fontAlgn="auto" hangingPunct="1">
              <a:lnSpc>
                <a:spcPct val="90000"/>
              </a:lnSpc>
              <a:spcAft>
                <a:spcPts val="0"/>
              </a:spcAft>
              <a:buFont typeface="Arial" pitchFamily="34" charset="0"/>
              <a:buChar char="•"/>
              <a:defRPr/>
            </a:pPr>
            <a:r>
              <a:rPr lang="nl-NL" dirty="0" err="1" smtClean="0"/>
              <a:t>Income</a:t>
            </a:r>
            <a:r>
              <a:rPr lang="nl-NL" dirty="0" smtClean="0"/>
              <a:t>: </a:t>
            </a:r>
            <a:r>
              <a:rPr lang="nl-NL" dirty="0" err="1" smtClean="0"/>
              <a:t>neighborhood-level</a:t>
            </a:r>
            <a:r>
              <a:rPr lang="nl-NL" dirty="0" smtClean="0"/>
              <a:t> </a:t>
            </a:r>
            <a:r>
              <a:rPr lang="nl-NL" dirty="0" err="1" smtClean="0"/>
              <a:t>mean</a:t>
            </a:r>
            <a:r>
              <a:rPr lang="nl-NL" dirty="0" smtClean="0"/>
              <a:t> </a:t>
            </a:r>
            <a:r>
              <a:rPr lang="nl-NL" dirty="0" err="1" smtClean="0"/>
              <a:t>annual</a:t>
            </a:r>
            <a:r>
              <a:rPr lang="nl-NL" dirty="0" smtClean="0"/>
              <a:t> </a:t>
            </a:r>
            <a:r>
              <a:rPr lang="nl-NL" dirty="0" err="1" smtClean="0"/>
              <a:t>income</a:t>
            </a:r>
            <a:r>
              <a:rPr lang="nl-NL" dirty="0" smtClean="0"/>
              <a:t> data</a:t>
            </a:r>
          </a:p>
          <a:p>
            <a:pPr marL="548640" lvl="1" indent="-274320" eaLnBrk="1" fontAlgn="auto" hangingPunct="1">
              <a:lnSpc>
                <a:spcPct val="90000"/>
              </a:lnSpc>
              <a:spcAft>
                <a:spcPts val="0"/>
              </a:spcAft>
              <a:buFont typeface="Arial" pitchFamily="34" charset="0"/>
              <a:buChar char="•"/>
              <a:defRPr/>
            </a:pPr>
            <a:r>
              <a:rPr lang="nl-NL" sz="2400" dirty="0" err="1" smtClean="0"/>
              <a:t>Individual</a:t>
            </a:r>
            <a:r>
              <a:rPr lang="nl-NL" sz="2400" dirty="0" smtClean="0"/>
              <a:t> level GIS </a:t>
            </a:r>
            <a:r>
              <a:rPr lang="nl-NL" sz="2400" dirty="0" err="1" smtClean="0"/>
              <a:t>information</a:t>
            </a:r>
            <a:r>
              <a:rPr lang="nl-NL" sz="2400" dirty="0" smtClean="0"/>
              <a:t> </a:t>
            </a:r>
            <a:r>
              <a:rPr lang="nl-NL" sz="2400" dirty="0" err="1" smtClean="0"/>
              <a:t>available</a:t>
            </a:r>
            <a:r>
              <a:rPr lang="nl-NL" sz="2400" dirty="0" smtClean="0"/>
              <a:t>: </a:t>
            </a:r>
            <a:r>
              <a:rPr lang="nl-NL" sz="2400" dirty="0" err="1" smtClean="0"/>
              <a:t>same</a:t>
            </a:r>
            <a:r>
              <a:rPr lang="nl-NL" sz="2400" dirty="0" smtClean="0"/>
              <a:t> parameters as IPEN </a:t>
            </a:r>
            <a:r>
              <a:rPr lang="nl-NL" sz="2400" dirty="0" err="1" smtClean="0"/>
              <a:t>adult</a:t>
            </a:r>
            <a:endParaRPr lang="nl-NL" sz="2400" dirty="0" smtClean="0"/>
          </a:p>
          <a:p>
            <a:pPr marL="823277" lvl="2" indent="-274320" eaLnBrk="1" fontAlgn="auto" hangingPunct="1">
              <a:lnSpc>
                <a:spcPct val="90000"/>
              </a:lnSpc>
              <a:spcAft>
                <a:spcPts val="0"/>
              </a:spcAft>
              <a:buFont typeface="Arial" pitchFamily="34" charset="0"/>
              <a:buChar char="•"/>
              <a:defRPr/>
            </a:pPr>
            <a:r>
              <a:rPr lang="nl-NL" dirty="0" err="1" smtClean="0"/>
              <a:t>Probably</a:t>
            </a:r>
            <a:r>
              <a:rPr lang="nl-NL" dirty="0" smtClean="0"/>
              <a:t> </a:t>
            </a:r>
            <a:r>
              <a:rPr lang="nl-NL" dirty="0" err="1" smtClean="0"/>
              <a:t>additional</a:t>
            </a:r>
            <a:r>
              <a:rPr lang="nl-NL" dirty="0" smtClean="0"/>
              <a:t> GIS variables </a:t>
            </a:r>
            <a:r>
              <a:rPr lang="nl-NL" dirty="0" err="1" smtClean="0"/>
              <a:t>needed</a:t>
            </a:r>
            <a:r>
              <a:rPr lang="nl-NL" dirty="0" smtClean="0"/>
              <a:t> </a:t>
            </a:r>
            <a:r>
              <a:rPr lang="nl-NL" dirty="0" err="1" smtClean="0"/>
              <a:t>for</a:t>
            </a:r>
            <a:r>
              <a:rPr lang="nl-NL" dirty="0" smtClean="0"/>
              <a:t> IPEN adolescent</a:t>
            </a:r>
          </a:p>
          <a:p>
            <a:pPr marL="823277" lvl="2" indent="-274320" eaLnBrk="1" fontAlgn="auto" hangingPunct="1">
              <a:lnSpc>
                <a:spcPct val="90000"/>
              </a:lnSpc>
              <a:spcAft>
                <a:spcPts val="0"/>
              </a:spcAft>
              <a:buFont typeface="Wingdings 2" pitchFamily="18" charset="2"/>
              <a:buNone/>
              <a:defRPr/>
            </a:pPr>
            <a:endParaRPr lang="en-US" dirty="0" smtClean="0"/>
          </a:p>
          <a:p>
            <a:pPr eaLnBrk="1" hangingPunct="1">
              <a:buFont typeface="Wingdings 2" pitchFamily="18" charset="2"/>
              <a:buNone/>
              <a:defRPr/>
            </a:pPr>
            <a:endParaRPr lang="en-US" dirty="0" smtClean="0"/>
          </a:p>
        </p:txBody>
      </p:sp>
    </p:spTree>
    <p:extLst>
      <p:ext uri="{BB962C8B-B14F-4D97-AF65-F5344CB8AC3E}">
        <p14:creationId xmlns:p14="http://schemas.microsoft.com/office/powerpoint/2010/main" val="1398970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nl-NL" dirty="0" smtClean="0">
                <a:solidFill>
                  <a:srgbClr val="001B54"/>
                </a:solidFill>
              </a:rPr>
              <a:t>IPEN Adolescent -Belgium</a:t>
            </a:r>
            <a:endParaRPr lang="en-US" dirty="0" smtClean="0">
              <a:solidFill>
                <a:srgbClr val="001B54"/>
              </a:solidFill>
            </a:endParaRPr>
          </a:p>
        </p:txBody>
      </p:sp>
      <p:sp>
        <p:nvSpPr>
          <p:cNvPr id="16387" name="Footer Placeholder 2"/>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IPEN Sydney 2012</a:t>
            </a:r>
          </a:p>
        </p:txBody>
      </p:sp>
      <p:sp>
        <p:nvSpPr>
          <p:cNvPr id="15364" name="Content Placeholder 3"/>
          <p:cNvSpPr>
            <a:spLocks noGrp="1"/>
          </p:cNvSpPr>
          <p:nvPr>
            <p:ph sz="quarter" idx="1"/>
          </p:nvPr>
        </p:nvSpPr>
        <p:spPr>
          <a:xfrm>
            <a:off x="301625" y="1527175"/>
            <a:ext cx="8504238" cy="4721225"/>
          </a:xfrm>
        </p:spPr>
        <p:txBody>
          <a:bodyPr/>
          <a:lstStyle/>
          <a:p>
            <a:pPr marL="274002" indent="-274320" eaLnBrk="1" fontAlgn="auto" hangingPunct="1">
              <a:lnSpc>
                <a:spcPct val="90000"/>
              </a:lnSpc>
              <a:spcAft>
                <a:spcPts val="0"/>
              </a:spcAft>
              <a:buFont typeface="Arial" pitchFamily="34" charset="0"/>
              <a:buChar char="•"/>
              <a:defRPr/>
            </a:pPr>
            <a:r>
              <a:rPr lang="en-US" sz="2900" dirty="0" smtClean="0"/>
              <a:t>Participant recruitment &amp; data collection</a:t>
            </a:r>
          </a:p>
          <a:p>
            <a:pPr marL="548640" lvl="1" indent="-274320" eaLnBrk="1" fontAlgn="auto" hangingPunct="1">
              <a:lnSpc>
                <a:spcPct val="90000"/>
              </a:lnSpc>
              <a:spcAft>
                <a:spcPts val="0"/>
              </a:spcAft>
              <a:buFont typeface="Arial" pitchFamily="34" charset="0"/>
              <a:buChar char="•"/>
              <a:defRPr/>
            </a:pPr>
            <a:r>
              <a:rPr lang="nl-NL" sz="2400" dirty="0" smtClean="0"/>
              <a:t>Data </a:t>
            </a:r>
            <a:r>
              <a:rPr lang="nl-NL" sz="2400" dirty="0" err="1" smtClean="0"/>
              <a:t>collection</a:t>
            </a:r>
            <a:r>
              <a:rPr lang="nl-NL" sz="2400" dirty="0" smtClean="0"/>
              <a:t> </a:t>
            </a:r>
            <a:r>
              <a:rPr lang="nl-NL" sz="2400" dirty="0" err="1" smtClean="0"/>
              <a:t>completed</a:t>
            </a:r>
            <a:r>
              <a:rPr lang="nl-NL" sz="2400" dirty="0" smtClean="0"/>
              <a:t> in 637 adolescents </a:t>
            </a:r>
            <a:r>
              <a:rPr lang="nl-NL" sz="2400" dirty="0" err="1" smtClean="0"/>
              <a:t>across</a:t>
            </a:r>
            <a:r>
              <a:rPr lang="nl-NL" sz="2400" dirty="0" smtClean="0"/>
              <a:t> </a:t>
            </a:r>
            <a:r>
              <a:rPr lang="nl-NL" sz="2400" dirty="0" err="1" smtClean="0"/>
              <a:t>quadrants</a:t>
            </a:r>
            <a:endParaRPr lang="nl-NL" sz="2400" dirty="0" smtClean="0"/>
          </a:p>
          <a:p>
            <a:pPr marL="548640" lvl="1" indent="-274320" eaLnBrk="1" fontAlgn="auto" hangingPunct="1">
              <a:lnSpc>
                <a:spcPct val="90000"/>
              </a:lnSpc>
              <a:spcAft>
                <a:spcPts val="0"/>
              </a:spcAft>
              <a:buFont typeface="Arial" pitchFamily="34" charset="0"/>
              <a:buChar char="•"/>
              <a:defRPr/>
            </a:pPr>
            <a:r>
              <a:rPr lang="nl-NL" sz="2400" dirty="0" err="1" smtClean="0"/>
              <a:t>Collected</a:t>
            </a:r>
            <a:r>
              <a:rPr lang="nl-NL" sz="2400" dirty="0" smtClean="0"/>
              <a:t> data:</a:t>
            </a:r>
          </a:p>
          <a:p>
            <a:pPr marL="823277" lvl="2" indent="-274320" eaLnBrk="1" fontAlgn="auto" hangingPunct="1">
              <a:lnSpc>
                <a:spcPct val="90000"/>
              </a:lnSpc>
              <a:spcAft>
                <a:spcPts val="0"/>
              </a:spcAft>
              <a:buFont typeface="Arial" pitchFamily="34" charset="0"/>
              <a:buChar char="•"/>
              <a:defRPr/>
            </a:pPr>
            <a:r>
              <a:rPr lang="nl-NL" dirty="0" err="1" smtClean="0"/>
              <a:t>Accelerometer</a:t>
            </a:r>
            <a:r>
              <a:rPr lang="nl-NL" dirty="0" smtClean="0"/>
              <a:t>  7-day </a:t>
            </a:r>
          </a:p>
          <a:p>
            <a:pPr marL="823277" lvl="2" indent="-274320" eaLnBrk="1" fontAlgn="auto" hangingPunct="1">
              <a:lnSpc>
                <a:spcPct val="90000"/>
              </a:lnSpc>
              <a:spcAft>
                <a:spcPts val="0"/>
              </a:spcAft>
              <a:buFont typeface="Arial" pitchFamily="34" charset="0"/>
              <a:buChar char="•"/>
              <a:defRPr/>
            </a:pPr>
            <a:r>
              <a:rPr lang="nl-NL" dirty="0" smtClean="0"/>
              <a:t>FPAQ (interview)</a:t>
            </a:r>
          </a:p>
          <a:p>
            <a:pPr marL="823277" lvl="2" indent="-274320" eaLnBrk="1" fontAlgn="auto" hangingPunct="1">
              <a:lnSpc>
                <a:spcPct val="90000"/>
              </a:lnSpc>
              <a:spcAft>
                <a:spcPts val="0"/>
              </a:spcAft>
              <a:buFont typeface="Arial" pitchFamily="34" charset="0"/>
              <a:buChar char="•"/>
              <a:defRPr/>
            </a:pPr>
            <a:r>
              <a:rPr lang="nl-NL" dirty="0" smtClean="0"/>
              <a:t>NEWS (</a:t>
            </a:r>
            <a:r>
              <a:rPr lang="nl-NL" dirty="0" err="1" smtClean="0"/>
              <a:t>self-report</a:t>
            </a:r>
            <a:r>
              <a:rPr lang="nl-NL" dirty="0" smtClean="0"/>
              <a:t>)</a:t>
            </a:r>
          </a:p>
          <a:p>
            <a:pPr marL="823277" lvl="2" indent="-274320" eaLnBrk="1" fontAlgn="auto" hangingPunct="1">
              <a:lnSpc>
                <a:spcPct val="90000"/>
              </a:lnSpc>
              <a:spcAft>
                <a:spcPts val="0"/>
              </a:spcAft>
              <a:buFont typeface="Arial" pitchFamily="34" charset="0"/>
              <a:buChar char="•"/>
              <a:defRPr/>
            </a:pPr>
            <a:r>
              <a:rPr lang="nl-NL" dirty="0" err="1" smtClean="0"/>
              <a:t>Psychosocial</a:t>
            </a:r>
            <a:r>
              <a:rPr lang="nl-NL" dirty="0" smtClean="0"/>
              <a:t> questionnaire (</a:t>
            </a:r>
            <a:r>
              <a:rPr lang="nl-NL" dirty="0" err="1" smtClean="0"/>
              <a:t>self-report</a:t>
            </a:r>
            <a:r>
              <a:rPr lang="nl-NL" dirty="0" smtClean="0"/>
              <a:t>)</a:t>
            </a:r>
          </a:p>
          <a:p>
            <a:pPr marL="823277" lvl="2" indent="-274320" eaLnBrk="1" fontAlgn="auto" hangingPunct="1">
              <a:lnSpc>
                <a:spcPct val="90000"/>
              </a:lnSpc>
              <a:spcAft>
                <a:spcPts val="0"/>
              </a:spcAft>
              <a:buFont typeface="Arial" pitchFamily="34" charset="0"/>
              <a:buChar char="•"/>
              <a:defRPr/>
            </a:pPr>
            <a:r>
              <a:rPr lang="nl-NL" dirty="0" err="1" smtClean="0"/>
              <a:t>Sociodemographic</a:t>
            </a:r>
            <a:r>
              <a:rPr lang="nl-NL" dirty="0" smtClean="0"/>
              <a:t> factors (</a:t>
            </a:r>
            <a:r>
              <a:rPr lang="nl-NL" dirty="0" err="1" smtClean="0"/>
              <a:t>self-report</a:t>
            </a:r>
            <a:r>
              <a:rPr lang="nl-NL" dirty="0" smtClean="0"/>
              <a:t>)</a:t>
            </a:r>
          </a:p>
          <a:p>
            <a:pPr marL="823277" lvl="2" indent="-274320" eaLnBrk="1" fontAlgn="auto" hangingPunct="1">
              <a:lnSpc>
                <a:spcPct val="90000"/>
              </a:lnSpc>
              <a:spcAft>
                <a:spcPts val="0"/>
              </a:spcAft>
              <a:buFont typeface="Arial" pitchFamily="34" charset="0"/>
              <a:buChar char="•"/>
              <a:defRPr/>
            </a:pPr>
            <a:endParaRPr lang="en-US" dirty="0" smtClean="0"/>
          </a:p>
          <a:p>
            <a:pPr eaLnBrk="1" hangingPunct="1">
              <a:buFont typeface="Wingdings 2" pitchFamily="18" charset="2"/>
              <a:buNone/>
              <a:defRPr/>
            </a:pPr>
            <a:endParaRPr lang="en-US" dirty="0" smtClean="0"/>
          </a:p>
        </p:txBody>
      </p:sp>
    </p:spTree>
    <p:extLst>
      <p:ext uri="{BB962C8B-B14F-4D97-AF65-F5344CB8AC3E}">
        <p14:creationId xmlns:p14="http://schemas.microsoft.com/office/powerpoint/2010/main" val="3036189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152400"/>
            <a:ext cx="8229600" cy="1066800"/>
          </a:xfrm>
        </p:spPr>
        <p:txBody>
          <a:bodyPr/>
          <a:lstStyle/>
          <a:p>
            <a:pPr eaLnBrk="1" hangingPunct="1"/>
            <a:r>
              <a:rPr lang="en-US" smtClean="0">
                <a:solidFill>
                  <a:srgbClr val="001B54"/>
                </a:solidFill>
              </a:rPr>
              <a:t>IPEN Adolescent – Brazil update</a:t>
            </a:r>
          </a:p>
        </p:txBody>
      </p:sp>
      <p:sp>
        <p:nvSpPr>
          <p:cNvPr id="19459" name="Rectangle 3"/>
          <p:cNvSpPr>
            <a:spLocks noGrp="1" noChangeArrowheads="1"/>
          </p:cNvSpPr>
          <p:nvPr>
            <p:ph sz="quarter" idx="1"/>
          </p:nvPr>
        </p:nvSpPr>
        <p:spPr>
          <a:xfrm>
            <a:off x="533400" y="1905000"/>
            <a:ext cx="8229600" cy="4324350"/>
          </a:xfrm>
        </p:spPr>
        <p:txBody>
          <a:bodyPr>
            <a:normAutofit/>
          </a:bodyPr>
          <a:lstStyle/>
          <a:p>
            <a:pPr eaLnBrk="1" hangingPunct="1">
              <a:lnSpc>
                <a:spcPct val="60000"/>
              </a:lnSpc>
            </a:pPr>
            <a:r>
              <a:rPr lang="en-US" sz="2400" smtClean="0"/>
              <a:t>Funding:</a:t>
            </a:r>
          </a:p>
          <a:p>
            <a:pPr lvl="1" eaLnBrk="1" hangingPunct="1">
              <a:lnSpc>
                <a:spcPct val="60000"/>
              </a:lnSpc>
            </a:pPr>
            <a:r>
              <a:rPr lang="en-US" sz="2000" smtClean="0"/>
              <a:t>Awaiting applications result</a:t>
            </a:r>
          </a:p>
          <a:p>
            <a:pPr lvl="2" eaLnBrk="1" hangingPunct="1">
              <a:lnSpc>
                <a:spcPct val="60000"/>
              </a:lnSpc>
            </a:pPr>
            <a:r>
              <a:rPr lang="en-US" sz="1700" smtClean="0"/>
              <a:t>GPS acquisition - Nov 1</a:t>
            </a:r>
          </a:p>
          <a:p>
            <a:pPr lvl="2" eaLnBrk="1" hangingPunct="1">
              <a:lnSpc>
                <a:spcPct val="60000"/>
              </a:lnSpc>
            </a:pPr>
            <a:r>
              <a:rPr lang="en-US" sz="1700" smtClean="0"/>
              <a:t>Policy Dissemination – Nov?</a:t>
            </a:r>
          </a:p>
          <a:p>
            <a:pPr lvl="2" eaLnBrk="1" hangingPunct="1">
              <a:lnSpc>
                <a:spcPct val="60000"/>
              </a:lnSpc>
            </a:pPr>
            <a:r>
              <a:rPr lang="en-US" sz="1700" smtClean="0"/>
              <a:t>NIH grant IRB approved but pending on national IRB approval</a:t>
            </a:r>
          </a:p>
          <a:p>
            <a:pPr lvl="2" eaLnBrk="1" hangingPunct="1">
              <a:lnSpc>
                <a:spcPct val="60000"/>
              </a:lnSpc>
            </a:pPr>
            <a:endParaRPr lang="en-US" sz="1700" smtClean="0"/>
          </a:p>
          <a:p>
            <a:pPr eaLnBrk="1" hangingPunct="1">
              <a:lnSpc>
                <a:spcPct val="60000"/>
              </a:lnSpc>
            </a:pPr>
            <a:r>
              <a:rPr lang="en-US" sz="2400" smtClean="0"/>
              <a:t>Staffing:</a:t>
            </a:r>
          </a:p>
          <a:p>
            <a:pPr lvl="1" eaLnBrk="1" hangingPunct="1">
              <a:lnSpc>
                <a:spcPct val="60000"/>
              </a:lnSpc>
            </a:pPr>
            <a:r>
              <a:rPr lang="en-US" sz="2000" smtClean="0"/>
              <a:t>Students</a:t>
            </a:r>
          </a:p>
          <a:p>
            <a:pPr lvl="2" eaLnBrk="1" hangingPunct="1">
              <a:lnSpc>
                <a:spcPct val="60000"/>
              </a:lnSpc>
            </a:pPr>
            <a:r>
              <a:rPr lang="en-US" sz="1700" smtClean="0"/>
              <a:t>3 PhD + 4 MSc students (up to 7?)</a:t>
            </a:r>
          </a:p>
          <a:p>
            <a:pPr lvl="2" eaLnBrk="1" hangingPunct="1">
              <a:lnSpc>
                <a:spcPct val="60000"/>
              </a:lnSpc>
            </a:pPr>
            <a:r>
              <a:rPr lang="en-US" sz="1700" smtClean="0"/>
              <a:t>GIS (Adriano Akira), ESRI support,  Acc (Priscilla)</a:t>
            </a:r>
          </a:p>
          <a:p>
            <a:pPr lvl="1" eaLnBrk="1" hangingPunct="1">
              <a:lnSpc>
                <a:spcPct val="60000"/>
              </a:lnSpc>
            </a:pPr>
            <a:endParaRPr lang="en-US" sz="2000" smtClean="0"/>
          </a:p>
          <a:p>
            <a:pPr eaLnBrk="1" hangingPunct="1">
              <a:lnSpc>
                <a:spcPct val="60000"/>
              </a:lnSpc>
            </a:pPr>
            <a:r>
              <a:rPr lang="en-US" sz="2400" smtClean="0"/>
              <a:t>Training Needs:</a:t>
            </a:r>
          </a:p>
          <a:p>
            <a:pPr lvl="1" eaLnBrk="1" hangingPunct="1">
              <a:lnSpc>
                <a:spcPct val="60000"/>
              </a:lnSpc>
            </a:pPr>
            <a:r>
              <a:rPr lang="en-US" sz="2000" smtClean="0"/>
              <a:t>Accelerometer – No training needed</a:t>
            </a:r>
          </a:p>
          <a:p>
            <a:pPr lvl="1" eaLnBrk="1" hangingPunct="1">
              <a:lnSpc>
                <a:spcPct val="60000"/>
              </a:lnSpc>
            </a:pPr>
            <a:r>
              <a:rPr lang="en-US" sz="2000" smtClean="0"/>
              <a:t>GIS – No training needed</a:t>
            </a:r>
          </a:p>
          <a:p>
            <a:pPr lvl="1" eaLnBrk="1" hangingPunct="1">
              <a:lnSpc>
                <a:spcPct val="60000"/>
              </a:lnSpc>
            </a:pPr>
            <a:r>
              <a:rPr lang="en-US" sz="2000" smtClean="0"/>
              <a:t>GOS –Yes (pending on grant’s results)</a:t>
            </a:r>
          </a:p>
          <a:p>
            <a:pPr lvl="2" eaLnBrk="1" hangingPunct="1">
              <a:lnSpc>
                <a:spcPct val="60000"/>
              </a:lnSpc>
            </a:pPr>
            <a:r>
              <a:rPr lang="en-US" sz="1700" smtClean="0"/>
              <a:t>GPS acquisition - Nov 1</a:t>
            </a:r>
          </a:p>
          <a:p>
            <a:pPr lvl="2" eaLnBrk="1" hangingPunct="1">
              <a:lnSpc>
                <a:spcPct val="60000"/>
              </a:lnSpc>
            </a:pPr>
            <a:r>
              <a:rPr lang="en-US" sz="1700" smtClean="0"/>
              <a:t>Policy Dissemination – Nov?</a:t>
            </a:r>
          </a:p>
        </p:txBody>
      </p:sp>
      <p:sp>
        <p:nvSpPr>
          <p:cNvPr id="1536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sz="1200" smtClean="0">
                <a:solidFill>
                  <a:srgbClr val="FFFFFF"/>
                </a:solidFill>
              </a:rPr>
              <a:t>IPEN Sydney 2012</a:t>
            </a:r>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1393942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152400"/>
            <a:ext cx="8229600" cy="1066800"/>
          </a:xfrm>
        </p:spPr>
        <p:txBody>
          <a:bodyPr/>
          <a:lstStyle/>
          <a:p>
            <a:pPr eaLnBrk="1" hangingPunct="1"/>
            <a:r>
              <a:rPr lang="en-US" smtClean="0">
                <a:solidFill>
                  <a:srgbClr val="001B54"/>
                </a:solidFill>
              </a:rPr>
              <a:t>IPEN Adolescent – Brazil update</a:t>
            </a:r>
          </a:p>
        </p:txBody>
      </p:sp>
      <p:sp>
        <p:nvSpPr>
          <p:cNvPr id="16387" name="Rectangle 3"/>
          <p:cNvSpPr>
            <a:spLocks noGrp="1" noChangeArrowheads="1"/>
          </p:cNvSpPr>
          <p:nvPr>
            <p:ph sz="quarter" idx="1"/>
          </p:nvPr>
        </p:nvSpPr>
        <p:spPr>
          <a:xfrm>
            <a:off x="533400" y="1905000"/>
            <a:ext cx="8229600" cy="4324350"/>
          </a:xfrm>
        </p:spPr>
        <p:txBody>
          <a:bodyPr/>
          <a:lstStyle/>
          <a:p>
            <a:pPr eaLnBrk="1" hangingPunct="1">
              <a:lnSpc>
                <a:spcPct val="80000"/>
              </a:lnSpc>
            </a:pPr>
            <a:r>
              <a:rPr lang="en-US" sz="2800" smtClean="0"/>
              <a:t>Material preparation:</a:t>
            </a:r>
          </a:p>
          <a:p>
            <a:pPr lvl="1" eaLnBrk="1" hangingPunct="1">
              <a:lnSpc>
                <a:spcPct val="80000"/>
              </a:lnSpc>
            </a:pPr>
            <a:r>
              <a:rPr lang="en-US" sz="2400" smtClean="0"/>
              <a:t>ANEWS-Y and Psychosocial measures</a:t>
            </a:r>
            <a:endParaRPr lang="en-US" smtClean="0"/>
          </a:p>
          <a:p>
            <a:pPr lvl="2" eaLnBrk="1" hangingPunct="1">
              <a:lnSpc>
                <a:spcPct val="80000"/>
              </a:lnSpc>
            </a:pPr>
            <a:r>
              <a:rPr lang="en-US" smtClean="0"/>
              <a:t>ANEWS-Y back translated and adapted</a:t>
            </a:r>
          </a:p>
          <a:p>
            <a:pPr lvl="2" eaLnBrk="1" hangingPunct="1">
              <a:lnSpc>
                <a:spcPct val="80000"/>
              </a:lnSpc>
            </a:pPr>
            <a:r>
              <a:rPr lang="en-US" smtClean="0"/>
              <a:t> Test-retest reliability study (823 adolescents, 115 parents October 1 – 22)</a:t>
            </a:r>
          </a:p>
          <a:p>
            <a:pPr lvl="2" eaLnBrk="1" hangingPunct="1">
              <a:lnSpc>
                <a:spcPct val="80000"/>
              </a:lnSpc>
            </a:pPr>
            <a:r>
              <a:rPr lang="en-US" smtClean="0"/>
              <a:t>No additional measures need to be tested</a:t>
            </a:r>
          </a:p>
          <a:p>
            <a:pPr lvl="1" eaLnBrk="1" hangingPunct="1">
              <a:lnSpc>
                <a:spcPct val="80000"/>
              </a:lnSpc>
            </a:pPr>
            <a:r>
              <a:rPr lang="en-US" sz="2300" smtClean="0"/>
              <a:t>Audits</a:t>
            </a:r>
          </a:p>
          <a:p>
            <a:pPr lvl="2" eaLnBrk="1" hangingPunct="1">
              <a:lnSpc>
                <a:spcPct val="80000"/>
              </a:lnSpc>
            </a:pPr>
            <a:r>
              <a:rPr lang="en-US" smtClean="0"/>
              <a:t>School audit (ISCOLE)</a:t>
            </a:r>
          </a:p>
          <a:p>
            <a:pPr lvl="2" eaLnBrk="1" hangingPunct="1">
              <a:lnSpc>
                <a:spcPct val="80000"/>
              </a:lnSpc>
            </a:pPr>
            <a:r>
              <a:rPr lang="en-US" smtClean="0"/>
              <a:t>Parks &amp; Plaza (PARA)</a:t>
            </a:r>
          </a:p>
          <a:p>
            <a:pPr lvl="2" eaLnBrk="1" hangingPunct="1">
              <a:lnSpc>
                <a:spcPct val="80000"/>
              </a:lnSpc>
            </a:pPr>
            <a:r>
              <a:rPr lang="en-US" smtClean="0"/>
              <a:t>Street audit (TBD)</a:t>
            </a:r>
          </a:p>
          <a:p>
            <a:pPr lvl="1" eaLnBrk="1" hangingPunct="1">
              <a:lnSpc>
                <a:spcPct val="80000"/>
              </a:lnSpc>
              <a:buFont typeface="Wingdings" pitchFamily="-84" charset="2"/>
              <a:buNone/>
            </a:pPr>
            <a:endParaRPr lang="en-US" sz="2400" smtClean="0"/>
          </a:p>
        </p:txBody>
      </p:sp>
      <p:sp>
        <p:nvSpPr>
          <p:cNvPr id="163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sz="1200" smtClean="0">
                <a:solidFill>
                  <a:srgbClr val="FFFFFF"/>
                </a:solidFill>
              </a:rPr>
              <a:t>IPEN Sydney 2012</a:t>
            </a:r>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1596547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152400"/>
            <a:ext cx="8229600" cy="1066800"/>
          </a:xfrm>
        </p:spPr>
        <p:txBody>
          <a:bodyPr/>
          <a:lstStyle/>
          <a:p>
            <a:pPr eaLnBrk="1" hangingPunct="1"/>
            <a:r>
              <a:rPr lang="en-US" smtClean="0">
                <a:solidFill>
                  <a:srgbClr val="001B54"/>
                </a:solidFill>
              </a:rPr>
              <a:t>IPEN Adolescent – Brazil update</a:t>
            </a:r>
          </a:p>
        </p:txBody>
      </p:sp>
      <p:sp>
        <p:nvSpPr>
          <p:cNvPr id="17411" name="Rectangle 3"/>
          <p:cNvSpPr>
            <a:spLocks noGrp="1" noChangeArrowheads="1"/>
          </p:cNvSpPr>
          <p:nvPr>
            <p:ph sz="quarter" idx="1"/>
          </p:nvPr>
        </p:nvSpPr>
        <p:spPr>
          <a:xfrm>
            <a:off x="533400" y="1905000"/>
            <a:ext cx="8229600" cy="4324350"/>
          </a:xfrm>
        </p:spPr>
        <p:txBody>
          <a:bodyPr/>
          <a:lstStyle/>
          <a:p>
            <a:pPr eaLnBrk="1" hangingPunct="1">
              <a:lnSpc>
                <a:spcPct val="80000"/>
              </a:lnSpc>
            </a:pPr>
            <a:r>
              <a:rPr lang="en-US" sz="2800" smtClean="0"/>
              <a:t>GIS &amp; Neighborhood selection</a:t>
            </a:r>
          </a:p>
          <a:p>
            <a:pPr eaLnBrk="1" hangingPunct="1">
              <a:lnSpc>
                <a:spcPct val="80000"/>
              </a:lnSpc>
              <a:buFont typeface="Wingdings 2" pitchFamily="-84" charset="2"/>
              <a:buNone/>
            </a:pPr>
            <a:endParaRPr lang="en-US" sz="2800" smtClean="0"/>
          </a:p>
          <a:p>
            <a:pPr lvl="1" eaLnBrk="1" hangingPunct="1">
              <a:lnSpc>
                <a:spcPct val="80000"/>
              </a:lnSpc>
            </a:pPr>
            <a:r>
              <a:rPr lang="en-US" sz="2400" smtClean="0"/>
              <a:t>Walkability and Income</a:t>
            </a:r>
          </a:p>
          <a:p>
            <a:pPr lvl="2" eaLnBrk="1" hangingPunct="1">
              <a:lnSpc>
                <a:spcPct val="80000"/>
              </a:lnSpc>
            </a:pPr>
            <a:r>
              <a:rPr lang="en-US" smtClean="0"/>
              <a:t>Residential density, Street density (&gt; 3 segments), Land use (5 categories), Commercial density</a:t>
            </a:r>
          </a:p>
          <a:p>
            <a:pPr lvl="2" eaLnBrk="1" hangingPunct="1">
              <a:lnSpc>
                <a:spcPct val="80000"/>
              </a:lnSpc>
            </a:pPr>
            <a:r>
              <a:rPr lang="en-US" smtClean="0"/>
              <a:t>Updating database</a:t>
            </a:r>
          </a:p>
          <a:p>
            <a:pPr lvl="1" eaLnBrk="1" hangingPunct="1">
              <a:lnSpc>
                <a:spcPct val="80000"/>
              </a:lnSpc>
            </a:pPr>
            <a:r>
              <a:rPr lang="en-US" sz="2400" smtClean="0"/>
              <a:t>Census tracts selection and auditing</a:t>
            </a:r>
          </a:p>
          <a:p>
            <a:pPr lvl="2" eaLnBrk="1" hangingPunct="1">
              <a:lnSpc>
                <a:spcPct val="80000"/>
              </a:lnSpc>
            </a:pPr>
            <a:r>
              <a:rPr lang="en-US" smtClean="0"/>
              <a:t>Dec-Jan 2012</a:t>
            </a:r>
          </a:p>
          <a:p>
            <a:pPr lvl="1" eaLnBrk="1" hangingPunct="1">
              <a:lnSpc>
                <a:spcPct val="80000"/>
              </a:lnSpc>
            </a:pPr>
            <a:r>
              <a:rPr lang="en-US" sz="2400" smtClean="0"/>
              <a:t>Participant recruitment &amp; data collection</a:t>
            </a:r>
          </a:p>
          <a:p>
            <a:pPr lvl="2" eaLnBrk="1" hangingPunct="1">
              <a:lnSpc>
                <a:spcPct val="80000"/>
              </a:lnSpc>
            </a:pPr>
            <a:r>
              <a:rPr lang="en-US" smtClean="0"/>
              <a:t>Participants recruitment Feb 2012 (Private company)</a:t>
            </a:r>
          </a:p>
          <a:p>
            <a:pPr lvl="2" eaLnBrk="1" hangingPunct="1">
              <a:lnSpc>
                <a:spcPct val="80000"/>
              </a:lnSpc>
            </a:pPr>
            <a:r>
              <a:rPr lang="en-US" smtClean="0"/>
              <a:t>Data collection March-June</a:t>
            </a:r>
          </a:p>
          <a:p>
            <a:pPr lvl="2" eaLnBrk="1" hangingPunct="1">
              <a:lnSpc>
                <a:spcPct val="80000"/>
              </a:lnSpc>
            </a:pPr>
            <a:r>
              <a:rPr lang="en-US" smtClean="0"/>
              <a:t>All pending on funding</a:t>
            </a:r>
          </a:p>
          <a:p>
            <a:pPr lvl="2" eaLnBrk="1" hangingPunct="1">
              <a:lnSpc>
                <a:spcPct val="80000"/>
              </a:lnSpc>
            </a:pPr>
            <a:endParaRPr lang="en-US" smtClean="0"/>
          </a:p>
          <a:p>
            <a:pPr lvl="1" eaLnBrk="1" hangingPunct="1">
              <a:lnSpc>
                <a:spcPct val="80000"/>
              </a:lnSpc>
            </a:pPr>
            <a:endParaRPr lang="en-US" sz="2400" smtClean="0"/>
          </a:p>
        </p:txBody>
      </p:sp>
      <p:sp>
        <p:nvSpPr>
          <p:cNvPr id="1741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sz="1200" smtClean="0">
                <a:solidFill>
                  <a:srgbClr val="FFFFFF"/>
                </a:solidFill>
              </a:rPr>
              <a:t>IPEN Sydney 2012</a:t>
            </a:r>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362346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a:xfrm>
            <a:off x="304800" y="152400"/>
            <a:ext cx="8534400" cy="758825"/>
          </a:xfrm>
        </p:spPr>
        <p:txBody>
          <a:bodyPr/>
          <a:lstStyle/>
          <a:p>
            <a:r>
              <a:rPr lang="en-GB" dirty="0" smtClean="0"/>
              <a:t>IPEN Malaysia Update</a:t>
            </a:r>
          </a:p>
        </p:txBody>
      </p:sp>
      <p:pic>
        <p:nvPicPr>
          <p:cNvPr id="39940" name="Picture 4"/>
          <p:cNvPicPr>
            <a:picLocks noChangeAspect="1" noChangeArrowheads="1"/>
          </p:cNvPicPr>
          <p:nvPr/>
        </p:nvPicPr>
        <p:blipFill>
          <a:blip r:embed="rId2" cstate="print"/>
          <a:srcRect/>
          <a:stretch>
            <a:fillRect/>
          </a:stretch>
        </p:blipFill>
        <p:spPr bwMode="auto">
          <a:xfrm>
            <a:off x="1851025" y="923925"/>
            <a:ext cx="5006975" cy="5476875"/>
          </a:xfrm>
          <a:prstGeom prst="rect">
            <a:avLst/>
          </a:prstGeom>
          <a:noFill/>
          <a:ln w="9525">
            <a:noFill/>
            <a:miter lim="800000"/>
            <a:headEnd/>
            <a:tailEnd/>
          </a:ln>
          <a:effectLst/>
        </p:spPr>
      </p:pic>
    </p:spTree>
    <p:extLst>
      <p:ext uri="{BB962C8B-B14F-4D97-AF65-F5344CB8AC3E}">
        <p14:creationId xmlns:p14="http://schemas.microsoft.com/office/powerpoint/2010/main" val="1485990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152400"/>
            <a:ext cx="8229600" cy="1066800"/>
          </a:xfrm>
        </p:spPr>
        <p:txBody>
          <a:bodyPr/>
          <a:lstStyle/>
          <a:p>
            <a:r>
              <a:rPr lang="en-US" dirty="0" smtClean="0"/>
              <a:t>IPEN Adolescent - Malaysia</a:t>
            </a:r>
            <a:endParaRPr lang="en-US" dirty="0" smtClean="0">
              <a:solidFill>
                <a:srgbClr val="001B54"/>
              </a:solidFill>
            </a:endParaRPr>
          </a:p>
        </p:txBody>
      </p:sp>
      <p:sp>
        <p:nvSpPr>
          <p:cNvPr id="19459" name="Rectangle 3"/>
          <p:cNvSpPr>
            <a:spLocks noGrp="1" noChangeArrowheads="1"/>
          </p:cNvSpPr>
          <p:nvPr>
            <p:ph sz="quarter" idx="1"/>
          </p:nvPr>
        </p:nvSpPr>
        <p:spPr>
          <a:xfrm>
            <a:off x="533400" y="1447800"/>
            <a:ext cx="8229600" cy="4705350"/>
          </a:xfrm>
        </p:spPr>
        <p:txBody>
          <a:bodyPr>
            <a:normAutofit lnSpcReduction="10000"/>
          </a:bodyPr>
          <a:lstStyle/>
          <a:p>
            <a:pPr>
              <a:lnSpc>
                <a:spcPct val="80000"/>
              </a:lnSpc>
            </a:pPr>
            <a:r>
              <a:rPr lang="en-US" sz="2800" dirty="0" smtClean="0"/>
              <a:t>A developing country in South-East Asia</a:t>
            </a:r>
          </a:p>
          <a:p>
            <a:pPr>
              <a:lnSpc>
                <a:spcPct val="80000"/>
              </a:lnSpc>
            </a:pPr>
            <a:r>
              <a:rPr lang="en-US" sz="2800" dirty="0" smtClean="0"/>
              <a:t>Multi-ethnic </a:t>
            </a:r>
          </a:p>
          <a:p>
            <a:pPr lvl="1">
              <a:lnSpc>
                <a:spcPct val="80000"/>
              </a:lnSpc>
            </a:pPr>
            <a:r>
              <a:rPr lang="en-US" sz="2400" dirty="0" smtClean="0"/>
              <a:t>60% Malay, 24% Chinese, 7% Indian</a:t>
            </a:r>
          </a:p>
          <a:p>
            <a:pPr>
              <a:lnSpc>
                <a:spcPct val="80000"/>
              </a:lnSpc>
            </a:pPr>
            <a:r>
              <a:rPr lang="en-US" sz="2800" dirty="0" smtClean="0"/>
              <a:t>70% urban</a:t>
            </a:r>
          </a:p>
          <a:p>
            <a:pPr>
              <a:lnSpc>
                <a:spcPct val="80000"/>
              </a:lnSpc>
            </a:pPr>
            <a:r>
              <a:rPr lang="en-US" sz="2800" dirty="0" err="1" smtClean="0"/>
              <a:t>Bahasa</a:t>
            </a:r>
            <a:r>
              <a:rPr lang="en-US" sz="2800" dirty="0" smtClean="0"/>
              <a:t> Malaysia primary language, although English widely spoken</a:t>
            </a:r>
          </a:p>
          <a:p>
            <a:pPr>
              <a:lnSpc>
                <a:spcPct val="80000"/>
              </a:lnSpc>
            </a:pPr>
            <a:r>
              <a:rPr lang="en-US" sz="2800" dirty="0" smtClean="0"/>
              <a:t>Sport/physical activity perceived to be beneficial:</a:t>
            </a:r>
          </a:p>
          <a:p>
            <a:pPr lvl="1">
              <a:lnSpc>
                <a:spcPct val="80000"/>
              </a:lnSpc>
            </a:pPr>
            <a:r>
              <a:rPr lang="en-US" sz="2400" dirty="0" smtClean="0"/>
              <a:t>Individual – health &amp; wellbeing</a:t>
            </a:r>
          </a:p>
          <a:p>
            <a:pPr lvl="1">
              <a:lnSpc>
                <a:spcPct val="80000"/>
              </a:lnSpc>
            </a:pPr>
            <a:r>
              <a:rPr lang="en-US" sz="2400" dirty="0" smtClean="0"/>
              <a:t>Social – promoting social interaction &amp; racial harmony, community health &amp; reducing juvenile delinquency</a:t>
            </a:r>
          </a:p>
          <a:p>
            <a:pPr lvl="1">
              <a:lnSpc>
                <a:spcPct val="80000"/>
              </a:lnSpc>
            </a:pPr>
            <a:r>
              <a:rPr lang="en-US" sz="2400" dirty="0" smtClean="0"/>
              <a:t>National – focus for national pride &amp; enhancement of national image internationally</a:t>
            </a:r>
          </a:p>
          <a:p>
            <a:pPr>
              <a:lnSpc>
                <a:spcPct val="80000"/>
              </a:lnSpc>
            </a:pPr>
            <a:r>
              <a:rPr lang="en-US" sz="2800" dirty="0" smtClean="0"/>
              <a:t>Low levels of pop. physical activity</a:t>
            </a:r>
          </a:p>
        </p:txBody>
      </p:sp>
      <p:sp>
        <p:nvSpPr>
          <p:cNvPr id="14340"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t>Malaysia - IPEN Sydney 2012</a:t>
            </a:r>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2942498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533400" y="-152400"/>
            <a:ext cx="8229600" cy="1066800"/>
          </a:xfrm>
        </p:spPr>
        <p:txBody>
          <a:bodyPr/>
          <a:lstStyle/>
          <a:p>
            <a:r>
              <a:rPr lang="en-US" dirty="0" smtClean="0"/>
              <a:t>IPEN Adolescent - Malaysia</a:t>
            </a:r>
          </a:p>
        </p:txBody>
      </p:sp>
      <p:sp>
        <p:nvSpPr>
          <p:cNvPr id="19459" name="Rectangle 3"/>
          <p:cNvSpPr>
            <a:spLocks noGrp="1" noChangeArrowheads="1"/>
          </p:cNvSpPr>
          <p:nvPr>
            <p:ph sz="quarter" idx="4294967295"/>
          </p:nvPr>
        </p:nvSpPr>
        <p:spPr>
          <a:xfrm>
            <a:off x="457200" y="1447800"/>
            <a:ext cx="8305800" cy="4781550"/>
          </a:xfrm>
        </p:spPr>
        <p:txBody>
          <a:bodyPr>
            <a:normAutofit/>
          </a:bodyPr>
          <a:lstStyle/>
          <a:p>
            <a:pPr>
              <a:lnSpc>
                <a:spcPct val="80000"/>
              </a:lnSpc>
            </a:pPr>
            <a:r>
              <a:rPr lang="en-US" sz="2800" smtClean="0"/>
              <a:t>Institutions</a:t>
            </a:r>
          </a:p>
          <a:p>
            <a:pPr lvl="1">
              <a:lnSpc>
                <a:spcPct val="80000"/>
              </a:lnSpc>
            </a:pPr>
            <a:r>
              <a:rPr lang="en-US" sz="2400" smtClean="0"/>
              <a:t>Lead -  Institut Sukan Negara (National Institute of Sport)</a:t>
            </a:r>
          </a:p>
          <a:p>
            <a:pPr lvl="1">
              <a:lnSpc>
                <a:spcPct val="80000"/>
              </a:lnSpc>
            </a:pPr>
            <a:r>
              <a:rPr lang="en-US" sz="2400" smtClean="0"/>
              <a:t>Collaborator Monash University</a:t>
            </a:r>
          </a:p>
          <a:p>
            <a:pPr>
              <a:lnSpc>
                <a:spcPct val="80000"/>
              </a:lnSpc>
            </a:pPr>
            <a:r>
              <a:rPr lang="en-US" sz="2800" smtClean="0"/>
              <a:t>Researchers</a:t>
            </a:r>
          </a:p>
          <a:p>
            <a:pPr lvl="1">
              <a:lnSpc>
                <a:spcPct val="80000"/>
              </a:lnSpc>
            </a:pPr>
            <a:r>
              <a:rPr lang="en-US" sz="2400" smtClean="0"/>
              <a:t>Dr Noela Wilson PI ISN</a:t>
            </a:r>
          </a:p>
          <a:p>
            <a:pPr lvl="1">
              <a:lnSpc>
                <a:spcPct val="80000"/>
              </a:lnSpc>
            </a:pPr>
            <a:r>
              <a:rPr lang="en-US" sz="2400" smtClean="0"/>
              <a:t>Dr Jenny Oxley PI – Monash</a:t>
            </a:r>
          </a:p>
          <a:p>
            <a:pPr lvl="1">
              <a:lnSpc>
                <a:spcPct val="80000"/>
              </a:lnSpc>
            </a:pPr>
            <a:r>
              <a:rPr lang="en-US" sz="2400" smtClean="0"/>
              <a:t>Mohd Zaid Bin Mohd Ghazali Research Assoc. ISN</a:t>
            </a:r>
          </a:p>
        </p:txBody>
      </p:sp>
      <p:sp>
        <p:nvSpPr>
          <p:cNvPr id="28676" name="Footer Placeholder 3"/>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rPr>
              <a:t>Malaysia IPEN Sydney 2012</a:t>
            </a:r>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2094228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533400" y="0"/>
            <a:ext cx="8229600" cy="1066800"/>
          </a:xfrm>
        </p:spPr>
        <p:txBody>
          <a:bodyPr/>
          <a:lstStyle/>
          <a:p>
            <a:r>
              <a:rPr lang="en-US" dirty="0" smtClean="0"/>
              <a:t>IPEN Adolescent - Malaysia</a:t>
            </a:r>
          </a:p>
        </p:txBody>
      </p:sp>
      <p:sp>
        <p:nvSpPr>
          <p:cNvPr id="19459" name="Rectangle 3"/>
          <p:cNvSpPr>
            <a:spLocks noGrp="1" noChangeArrowheads="1"/>
          </p:cNvSpPr>
          <p:nvPr>
            <p:ph sz="quarter" idx="4294967295"/>
          </p:nvPr>
        </p:nvSpPr>
        <p:spPr>
          <a:xfrm>
            <a:off x="381000" y="1371600"/>
            <a:ext cx="8534400" cy="4857750"/>
          </a:xfrm>
        </p:spPr>
        <p:txBody>
          <a:bodyPr>
            <a:normAutofit/>
          </a:bodyPr>
          <a:lstStyle/>
          <a:p>
            <a:pPr>
              <a:lnSpc>
                <a:spcPct val="80000"/>
              </a:lnSpc>
            </a:pPr>
            <a:r>
              <a:rPr lang="en-US" sz="2800" smtClean="0"/>
              <a:t>Funding</a:t>
            </a:r>
          </a:p>
          <a:p>
            <a:pPr lvl="1">
              <a:lnSpc>
                <a:spcPct val="80000"/>
              </a:lnSpc>
            </a:pPr>
            <a:r>
              <a:rPr lang="en-US" sz="2400" smtClean="0"/>
              <a:t>Initial application declined</a:t>
            </a:r>
          </a:p>
          <a:p>
            <a:pPr lvl="1">
              <a:lnSpc>
                <a:spcPct val="80000"/>
              </a:lnSpc>
            </a:pPr>
            <a:r>
              <a:rPr lang="en-US" sz="2400" smtClean="0"/>
              <a:t>A further application to be made in November, 2012</a:t>
            </a:r>
          </a:p>
          <a:p>
            <a:pPr>
              <a:lnSpc>
                <a:spcPct val="80000"/>
              </a:lnSpc>
            </a:pPr>
            <a:r>
              <a:rPr lang="en-US" sz="2800" smtClean="0"/>
              <a:t>FWA status</a:t>
            </a:r>
          </a:p>
          <a:p>
            <a:pPr lvl="1">
              <a:lnSpc>
                <a:spcPct val="80000"/>
              </a:lnSpc>
            </a:pPr>
            <a:r>
              <a:rPr lang="en-US" sz="2400" smtClean="0"/>
              <a:t>Application made</a:t>
            </a:r>
          </a:p>
          <a:p>
            <a:pPr>
              <a:lnSpc>
                <a:spcPct val="80000"/>
              </a:lnSpc>
            </a:pPr>
            <a:r>
              <a:rPr lang="en-US" sz="2800" smtClean="0"/>
              <a:t>Ethical Approval</a:t>
            </a:r>
          </a:p>
          <a:p>
            <a:pPr lvl="1">
              <a:lnSpc>
                <a:spcPct val="80000"/>
              </a:lnSpc>
            </a:pPr>
            <a:r>
              <a:rPr lang="en-US" sz="2400" smtClean="0"/>
              <a:t>To be made in November to ISN &amp; Monash</a:t>
            </a:r>
          </a:p>
          <a:p>
            <a:pPr>
              <a:lnSpc>
                <a:spcPct val="80000"/>
              </a:lnSpc>
            </a:pPr>
            <a:r>
              <a:rPr lang="en-US" sz="2800" smtClean="0"/>
              <a:t>Staffing</a:t>
            </a:r>
          </a:p>
          <a:p>
            <a:pPr lvl="1">
              <a:lnSpc>
                <a:spcPct val="80000"/>
              </a:lnSpc>
            </a:pPr>
            <a:r>
              <a:rPr lang="en-US" sz="2400" smtClean="0"/>
              <a:t>Two new appointments have been made</a:t>
            </a:r>
          </a:p>
          <a:p>
            <a:pPr lvl="1">
              <a:lnSpc>
                <a:spcPct val="80000"/>
              </a:lnSpc>
            </a:pPr>
            <a:r>
              <a:rPr lang="en-US" sz="2400" smtClean="0"/>
              <a:t>Further research assistants will be required.</a:t>
            </a:r>
          </a:p>
          <a:p>
            <a:pPr>
              <a:lnSpc>
                <a:spcPct val="80000"/>
              </a:lnSpc>
            </a:pPr>
            <a:endParaRPr lang="en-US" sz="2800" smtClean="0"/>
          </a:p>
          <a:p>
            <a:pPr lvl="1">
              <a:lnSpc>
                <a:spcPct val="80000"/>
              </a:lnSpc>
            </a:pPr>
            <a:endParaRPr lang="en-US" sz="2400" smtClean="0"/>
          </a:p>
        </p:txBody>
      </p:sp>
      <p:sp>
        <p:nvSpPr>
          <p:cNvPr id="29700" name="Footer Placeholder 3"/>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rPr>
              <a:t>Malaysia IPEN Sydney 2012</a:t>
            </a:r>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3252340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533400" y="-152400"/>
            <a:ext cx="8229600" cy="1066800"/>
          </a:xfrm>
        </p:spPr>
        <p:txBody>
          <a:bodyPr/>
          <a:lstStyle/>
          <a:p>
            <a:r>
              <a:rPr lang="en-US" dirty="0" smtClean="0"/>
              <a:t>IPEN Adolescent - Malaysia</a:t>
            </a:r>
          </a:p>
        </p:txBody>
      </p:sp>
      <p:sp>
        <p:nvSpPr>
          <p:cNvPr id="19459" name="Rectangle 3"/>
          <p:cNvSpPr>
            <a:spLocks noGrp="1" noChangeArrowheads="1"/>
          </p:cNvSpPr>
          <p:nvPr>
            <p:ph sz="quarter" idx="4294967295"/>
          </p:nvPr>
        </p:nvSpPr>
        <p:spPr>
          <a:xfrm>
            <a:off x="381000" y="1371600"/>
            <a:ext cx="8534400" cy="4876800"/>
          </a:xfrm>
        </p:spPr>
        <p:txBody>
          <a:bodyPr>
            <a:normAutofit/>
          </a:bodyPr>
          <a:lstStyle/>
          <a:p>
            <a:pPr>
              <a:lnSpc>
                <a:spcPct val="80000"/>
              </a:lnSpc>
            </a:pPr>
            <a:r>
              <a:rPr lang="en-US" sz="2800" smtClean="0"/>
              <a:t>Training needs</a:t>
            </a:r>
          </a:p>
          <a:p>
            <a:pPr lvl="1">
              <a:lnSpc>
                <a:spcPct val="80000"/>
              </a:lnSpc>
            </a:pPr>
            <a:r>
              <a:rPr lang="en-US" sz="2400" smtClean="0"/>
              <a:t>Accelerometers.  An inhouse study underway to familiarise staff with accelerometers &amp; data interpretation</a:t>
            </a:r>
          </a:p>
          <a:p>
            <a:pPr lvl="1">
              <a:lnSpc>
                <a:spcPct val="80000"/>
              </a:lnSpc>
            </a:pPr>
            <a:r>
              <a:rPr lang="en-US" sz="2400" smtClean="0"/>
              <a:t>GIS.  More training will be required</a:t>
            </a:r>
          </a:p>
          <a:p>
            <a:pPr>
              <a:lnSpc>
                <a:spcPct val="80000"/>
              </a:lnSpc>
            </a:pPr>
            <a:r>
              <a:rPr lang="en-US" sz="2800" smtClean="0"/>
              <a:t>Materials preparation</a:t>
            </a:r>
          </a:p>
          <a:p>
            <a:pPr lvl="1">
              <a:lnSpc>
                <a:spcPct val="80000"/>
              </a:lnSpc>
            </a:pPr>
            <a:r>
              <a:rPr lang="en-US" sz="2400" smtClean="0"/>
              <a:t>Decision on parent questionnaire to be finalised</a:t>
            </a:r>
          </a:p>
          <a:p>
            <a:pPr lvl="1">
              <a:lnSpc>
                <a:spcPct val="80000"/>
              </a:lnSpc>
            </a:pPr>
            <a:r>
              <a:rPr lang="en-US" sz="2400" smtClean="0"/>
              <a:t>Adolescent questionnaires prepared in English</a:t>
            </a:r>
          </a:p>
          <a:p>
            <a:pPr lvl="1">
              <a:lnSpc>
                <a:spcPct val="80000"/>
              </a:lnSpc>
            </a:pPr>
            <a:r>
              <a:rPr lang="en-US" sz="2400" smtClean="0"/>
              <a:t>Funding for survey translation declined in August, to be included in Nov application</a:t>
            </a:r>
          </a:p>
          <a:p>
            <a:pPr>
              <a:lnSpc>
                <a:spcPct val="80000"/>
              </a:lnSpc>
            </a:pPr>
            <a:r>
              <a:rPr lang="en-US" sz="2800" smtClean="0"/>
              <a:t>GIS &amp; Neighborhood selection</a:t>
            </a:r>
          </a:p>
          <a:p>
            <a:pPr lvl="1">
              <a:lnSpc>
                <a:spcPct val="80000"/>
              </a:lnSpc>
            </a:pPr>
            <a:r>
              <a:rPr lang="en-US" sz="2400" smtClean="0"/>
              <a:t>No final decisions made</a:t>
            </a:r>
          </a:p>
          <a:p>
            <a:pPr>
              <a:lnSpc>
                <a:spcPct val="80000"/>
              </a:lnSpc>
            </a:pPr>
            <a:r>
              <a:rPr lang="en-US" sz="2800" smtClean="0"/>
              <a:t>Participant recruitment &amp; data collection</a:t>
            </a:r>
          </a:p>
          <a:p>
            <a:pPr lvl="1">
              <a:lnSpc>
                <a:spcPct val="80000"/>
              </a:lnSpc>
            </a:pPr>
            <a:r>
              <a:rPr lang="en-US" sz="2400" smtClean="0"/>
              <a:t>No final decisions made</a:t>
            </a:r>
          </a:p>
        </p:txBody>
      </p:sp>
      <p:sp>
        <p:nvSpPr>
          <p:cNvPr id="41988" name="Footer Placeholder 3"/>
          <p:cNvSpPr txBox="1">
            <a:spLocks noGrp="1"/>
          </p:cNvSpPr>
          <p:nvPr/>
        </p:nvSpPr>
        <p:spPr bwMode="auto">
          <a:xfrm>
            <a:off x="304800" y="6410325"/>
            <a:ext cx="3581400" cy="366713"/>
          </a:xfrm>
          <a:prstGeom prst="rect">
            <a:avLst/>
          </a:prstGeom>
          <a:noFill/>
          <a:ln w="9525">
            <a:noFill/>
            <a:miter lim="800000"/>
            <a:headEnd/>
            <a:tailEnd/>
          </a:ln>
        </p:spPr>
        <p:txBody>
          <a:bodyPr/>
          <a:lstStyle/>
          <a:p>
            <a:r>
              <a:rPr lang="en-US" sz="1200">
                <a:solidFill>
                  <a:srgbClr val="FFFFFF"/>
                </a:solidFill>
              </a:rPr>
              <a:t>Malaysia IPEN Sydney 2012</a:t>
            </a:r>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2319381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1066800"/>
          </a:xfrm>
        </p:spPr>
        <p:txBody>
          <a:bodyPr/>
          <a:lstStyle/>
          <a:p>
            <a:r>
              <a:rPr lang="en-US" dirty="0"/>
              <a:t>Welcome</a:t>
            </a:r>
          </a:p>
        </p:txBody>
      </p:sp>
      <p:sp>
        <p:nvSpPr>
          <p:cNvPr id="18435" name="Rectangle 3"/>
          <p:cNvSpPr>
            <a:spLocks noGrp="1" noChangeArrowheads="1"/>
          </p:cNvSpPr>
          <p:nvPr>
            <p:ph sz="quarter" idx="1"/>
          </p:nvPr>
        </p:nvSpPr>
        <p:spPr>
          <a:xfrm>
            <a:off x="152400" y="1828800"/>
            <a:ext cx="8686800" cy="4525963"/>
          </a:xfrm>
        </p:spPr>
        <p:txBody>
          <a:bodyPr>
            <a:normAutofit/>
          </a:bodyPr>
          <a:lstStyle/>
          <a:p>
            <a:r>
              <a:rPr lang="en-US" dirty="0"/>
              <a:t>Welcome (Jim)</a:t>
            </a:r>
          </a:p>
          <a:p>
            <a:r>
              <a:rPr lang="en-US" dirty="0"/>
              <a:t>Executive committee (Erica)</a:t>
            </a:r>
          </a:p>
          <a:p>
            <a:pPr lvl="1"/>
            <a:r>
              <a:rPr lang="en-US" dirty="0"/>
              <a:t>Jim Sallis &amp; Coordinating </a:t>
            </a:r>
            <a:r>
              <a:rPr lang="en-US" dirty="0" smtClean="0"/>
              <a:t>Center investigators (Marc Adams, Jacqueline Kerr, Terry Conway)</a:t>
            </a:r>
            <a:endParaRPr lang="en-US" dirty="0"/>
          </a:p>
          <a:p>
            <a:pPr lvl="1"/>
            <a:r>
              <a:rPr lang="en-US" dirty="0"/>
              <a:t>Erica Hinckson</a:t>
            </a:r>
          </a:p>
          <a:p>
            <a:pPr lvl="1"/>
            <a:r>
              <a:rPr lang="en-US" dirty="0"/>
              <a:t>Jo Salmon</a:t>
            </a:r>
          </a:p>
          <a:p>
            <a:pPr lvl="1"/>
            <a:r>
              <a:rPr lang="en-US" dirty="0"/>
              <a:t>Ilse De Bourdeaudhuij</a:t>
            </a:r>
          </a:p>
          <a:p>
            <a:pPr lvl="1"/>
            <a:r>
              <a:rPr lang="en-US" dirty="0"/>
              <a:t>Rodrigo Reis</a:t>
            </a:r>
          </a:p>
          <a:p>
            <a:pPr lvl="1"/>
            <a:r>
              <a:rPr lang="en-US" dirty="0"/>
              <a:t>Ester Cerin</a:t>
            </a:r>
          </a:p>
          <a:p>
            <a:pPr lvl="1"/>
            <a:endParaRPr lang="en-US" dirty="0"/>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pic>
        <p:nvPicPr>
          <p:cNvPr id="7" name="Picture 6" descr="people_world_sticker-p217461968541164079envb3_400.jpg"/>
          <p:cNvPicPr>
            <a:picLocks noChangeAspect="1"/>
          </p:cNvPicPr>
          <p:nvPr/>
        </p:nvPicPr>
        <p:blipFill>
          <a:blip r:embed="rId3" cstate="print"/>
          <a:stretch>
            <a:fillRect/>
          </a:stretch>
        </p:blipFill>
        <p:spPr>
          <a:xfrm>
            <a:off x="5791200" y="3429000"/>
            <a:ext cx="2590800" cy="2590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533400" y="-152400"/>
            <a:ext cx="8229600" cy="1066800"/>
          </a:xfrm>
        </p:spPr>
        <p:txBody>
          <a:bodyPr/>
          <a:lstStyle/>
          <a:p>
            <a:pPr eaLnBrk="1" hangingPunct="1"/>
            <a:r>
              <a:rPr lang="en-US" dirty="0" smtClean="0">
                <a:solidFill>
                  <a:srgbClr val="001B54"/>
                </a:solidFill>
                <a:ea typeface="ＭＳ Ｐゴシック" charset="-128"/>
              </a:rPr>
              <a:t>IPEN Adolescent - Denmark</a:t>
            </a:r>
          </a:p>
        </p:txBody>
      </p:sp>
      <p:sp>
        <p:nvSpPr>
          <p:cNvPr id="19459" name="Rectangle 3"/>
          <p:cNvSpPr>
            <a:spLocks noGrp="1" noChangeArrowheads="1"/>
          </p:cNvSpPr>
          <p:nvPr>
            <p:ph sz="quarter" idx="1"/>
          </p:nvPr>
        </p:nvSpPr>
        <p:spPr>
          <a:xfrm>
            <a:off x="457200" y="1524000"/>
            <a:ext cx="8229600" cy="4324350"/>
          </a:xfrm>
        </p:spPr>
        <p:txBody>
          <a:bodyPr>
            <a:normAutofit/>
          </a:bodyPr>
          <a:lstStyle/>
          <a:p>
            <a:pPr eaLnBrk="1" hangingPunct="1">
              <a:lnSpc>
                <a:spcPct val="80000"/>
              </a:lnSpc>
            </a:pPr>
            <a:r>
              <a:rPr lang="en-US" sz="2600" dirty="0" smtClean="0">
                <a:ea typeface="ＭＳ Ｐゴシック" charset="-128"/>
              </a:rPr>
              <a:t>Investigators please report on status of:</a:t>
            </a:r>
          </a:p>
          <a:p>
            <a:pPr lvl="1" eaLnBrk="1" hangingPunct="1">
              <a:lnSpc>
                <a:spcPct val="80000"/>
              </a:lnSpc>
            </a:pPr>
            <a:r>
              <a:rPr lang="en-US" dirty="0" smtClean="0">
                <a:ea typeface="ＭＳ Ｐゴシック" charset="-128"/>
              </a:rPr>
              <a:t>Fund</a:t>
            </a:r>
          </a:p>
          <a:p>
            <a:pPr lvl="2" indent="-273050" eaLnBrk="1" hangingPunct="1">
              <a:lnSpc>
                <a:spcPct val="80000"/>
              </a:lnSpc>
              <a:buFont typeface="Wingdings" pitchFamily="2" charset="2"/>
              <a:buChar char=""/>
            </a:pPr>
            <a:r>
              <a:rPr lang="en-US" sz="1900" dirty="0" smtClean="0">
                <a:ea typeface="ＭＳ Ｐゴシック" charset="-128"/>
              </a:rPr>
              <a:t>Awaiting feedback from NIH (Dec 2012) as  starting point for  national fundraising for additional costs</a:t>
            </a:r>
          </a:p>
          <a:p>
            <a:pPr lvl="1" eaLnBrk="1" hangingPunct="1">
              <a:lnSpc>
                <a:spcPct val="80000"/>
              </a:lnSpc>
            </a:pPr>
            <a:r>
              <a:rPr lang="en-US" dirty="0" smtClean="0">
                <a:ea typeface="ＭＳ Ｐゴシック" charset="-128"/>
              </a:rPr>
              <a:t>Staffing</a:t>
            </a:r>
          </a:p>
          <a:p>
            <a:pPr lvl="2" indent="-273050" eaLnBrk="1" hangingPunct="1">
              <a:lnSpc>
                <a:spcPct val="80000"/>
              </a:lnSpc>
              <a:buFont typeface="Wingdings" pitchFamily="2" charset="2"/>
              <a:buChar char=""/>
            </a:pPr>
            <a:r>
              <a:rPr lang="en-US" sz="1900" dirty="0" smtClean="0">
                <a:ea typeface="ＭＳ Ｐゴシック" charset="-128"/>
              </a:rPr>
              <a:t>Lars Breum Christiansen – </a:t>
            </a:r>
            <a:r>
              <a:rPr lang="en-US" sz="1900" dirty="0" err="1" smtClean="0">
                <a:ea typeface="ＭＳ Ｐゴシック" charset="-128"/>
              </a:rPr>
              <a:t>postdoc</a:t>
            </a:r>
            <a:r>
              <a:rPr lang="en-US" sz="1900" dirty="0" smtClean="0">
                <a:ea typeface="ＭＳ Ｐゴシック" charset="-128"/>
              </a:rPr>
              <a:t>/assistant professor </a:t>
            </a:r>
          </a:p>
          <a:p>
            <a:pPr lvl="2" indent="-273050" eaLnBrk="1" hangingPunct="1">
              <a:lnSpc>
                <a:spcPct val="80000"/>
              </a:lnSpc>
              <a:buFont typeface="Wingdings" pitchFamily="2" charset="2"/>
              <a:buChar char=""/>
            </a:pPr>
            <a:r>
              <a:rPr lang="en-US" sz="1900" dirty="0" smtClean="0">
                <a:ea typeface="ＭＳ Ｐゴシック" charset="-128"/>
              </a:rPr>
              <a:t>Jasper Schipperijn  - associate professor</a:t>
            </a:r>
          </a:p>
          <a:p>
            <a:pPr lvl="2" indent="-273050" eaLnBrk="1" hangingPunct="1">
              <a:lnSpc>
                <a:spcPct val="80000"/>
              </a:lnSpc>
              <a:buFont typeface="Wingdings" pitchFamily="2" charset="2"/>
              <a:buChar char=""/>
            </a:pPr>
            <a:r>
              <a:rPr lang="en-US" sz="1900" dirty="0" smtClean="0">
                <a:ea typeface="ＭＳ Ｐゴシック" charset="-128"/>
              </a:rPr>
              <a:t>PhD student (?)</a:t>
            </a:r>
          </a:p>
          <a:p>
            <a:pPr lvl="1" eaLnBrk="1" hangingPunct="1">
              <a:lnSpc>
                <a:spcPct val="80000"/>
              </a:lnSpc>
            </a:pPr>
            <a:r>
              <a:rPr lang="en-US" dirty="0" smtClean="0">
                <a:ea typeface="ＭＳ Ｐゴシック" charset="-128"/>
              </a:rPr>
              <a:t>Training needs</a:t>
            </a:r>
          </a:p>
          <a:p>
            <a:pPr lvl="2" indent="-273050" eaLnBrk="1" hangingPunct="1">
              <a:lnSpc>
                <a:spcPct val="80000"/>
              </a:lnSpc>
            </a:pPr>
            <a:r>
              <a:rPr lang="en-US" sz="1900" dirty="0" smtClean="0">
                <a:ea typeface="ＭＳ Ｐゴシック" charset="-128"/>
              </a:rPr>
              <a:t>No need of training with the current staff</a:t>
            </a:r>
            <a:endParaRPr lang="en-US" sz="1900" dirty="0" smtClean="0">
              <a:solidFill>
                <a:srgbClr val="FF0000"/>
              </a:solidFill>
              <a:ea typeface="ＭＳ Ｐゴシック" charset="-128"/>
            </a:endParaRPr>
          </a:p>
          <a:p>
            <a:pPr lvl="1" eaLnBrk="1" hangingPunct="1">
              <a:lnSpc>
                <a:spcPct val="80000"/>
              </a:lnSpc>
            </a:pPr>
            <a:r>
              <a:rPr lang="en-US" dirty="0" smtClean="0">
                <a:ea typeface="ＭＳ Ｐゴシック" charset="-128"/>
              </a:rPr>
              <a:t>Materials preparation</a:t>
            </a:r>
          </a:p>
          <a:p>
            <a:pPr lvl="2" indent="-273050" eaLnBrk="1" hangingPunct="1">
              <a:lnSpc>
                <a:spcPct val="80000"/>
              </a:lnSpc>
            </a:pPr>
            <a:r>
              <a:rPr lang="en-US" sz="1900" dirty="0" smtClean="0">
                <a:ea typeface="ＭＳ Ｐゴシック" charset="-128"/>
              </a:rPr>
              <a:t>Survey translation</a:t>
            </a:r>
          </a:p>
          <a:p>
            <a:pPr lvl="3" eaLnBrk="1" hangingPunct="1">
              <a:lnSpc>
                <a:spcPct val="80000"/>
              </a:lnSpc>
              <a:buClr>
                <a:srgbClr val="002060"/>
              </a:buClr>
              <a:buFont typeface="Wingdings 2" pitchFamily="18" charset="2"/>
              <a:buChar char=""/>
            </a:pPr>
            <a:r>
              <a:rPr lang="en-US" sz="1900" dirty="0" smtClean="0">
                <a:ea typeface="ＭＳ Ｐゴシック" charset="-128"/>
              </a:rPr>
              <a:t>Translation and back translation of the particular IPEN questions intended for adolescents</a:t>
            </a:r>
            <a:endParaRPr lang="en-US" sz="2200" dirty="0" smtClean="0">
              <a:ea typeface="ＭＳ Ｐゴシック" charset="-128"/>
            </a:endParaRPr>
          </a:p>
        </p:txBody>
      </p:sp>
      <p:sp>
        <p:nvSpPr>
          <p:cNvPr id="15363"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latin typeface="Arial" pitchFamily="34" charset="0"/>
                <a:ea typeface="ＭＳ Ｐゴシック" charset="-128"/>
              </a:rPr>
              <a:t>IPEN Sydney 2012</a:t>
            </a:r>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2010965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smtClean="0">
                <a:solidFill>
                  <a:srgbClr val="001B54"/>
                </a:solidFill>
                <a:ea typeface="ＭＳ Ｐゴシック" charset="-128"/>
              </a:rPr>
              <a:t>IPEN Adolescent - Denmark</a:t>
            </a:r>
          </a:p>
        </p:txBody>
      </p:sp>
      <p:sp>
        <p:nvSpPr>
          <p:cNvPr id="16386" name="Footer Placeholder 2"/>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latin typeface="Arial" pitchFamily="34" charset="0"/>
                <a:ea typeface="ＭＳ Ｐゴシック" charset="-128"/>
              </a:rPr>
              <a:t>IPEN Sydney 2012</a:t>
            </a:r>
          </a:p>
        </p:txBody>
      </p:sp>
      <p:sp>
        <p:nvSpPr>
          <p:cNvPr id="15364" name="Content Placeholder 3"/>
          <p:cNvSpPr>
            <a:spLocks noGrp="1"/>
          </p:cNvSpPr>
          <p:nvPr>
            <p:ph sz="quarter" idx="1"/>
          </p:nvPr>
        </p:nvSpPr>
        <p:spPr>
          <a:xfrm>
            <a:off x="301625" y="1527175"/>
            <a:ext cx="8504238" cy="4572000"/>
          </a:xfrm>
        </p:spPr>
        <p:txBody>
          <a:bodyPr/>
          <a:lstStyle/>
          <a:p>
            <a:pPr marL="548640" lvl="1" indent="-274320" eaLnBrk="1" fontAlgn="auto" hangingPunct="1">
              <a:lnSpc>
                <a:spcPct val="90000"/>
              </a:lnSpc>
              <a:spcAft>
                <a:spcPts val="0"/>
              </a:spcAft>
              <a:buFont typeface="Wingdings"/>
              <a:buChar char=""/>
              <a:defRPr/>
            </a:pPr>
            <a:r>
              <a:rPr lang="en-US" sz="2400" dirty="0"/>
              <a:t>GIS &amp; Neighborhood </a:t>
            </a:r>
            <a:r>
              <a:rPr lang="en-US" sz="2400" dirty="0" smtClean="0"/>
              <a:t>selection</a:t>
            </a:r>
          </a:p>
          <a:p>
            <a:pPr marL="823277" lvl="2" indent="-274320" eaLnBrk="1" fontAlgn="auto" hangingPunct="1">
              <a:lnSpc>
                <a:spcPct val="90000"/>
              </a:lnSpc>
              <a:spcAft>
                <a:spcPts val="0"/>
              </a:spcAft>
              <a:buFont typeface="Wingdings"/>
              <a:buChar char=""/>
              <a:defRPr/>
            </a:pPr>
            <a:r>
              <a:rPr lang="en-US" dirty="0"/>
              <a:t>U</a:t>
            </a:r>
            <a:r>
              <a:rPr lang="en-US" dirty="0" smtClean="0"/>
              <a:t>se </a:t>
            </a:r>
            <a:r>
              <a:rPr lang="en-US" dirty="0"/>
              <a:t>the walkability index </a:t>
            </a:r>
            <a:r>
              <a:rPr lang="en-US" dirty="0" smtClean="0"/>
              <a:t>at </a:t>
            </a:r>
            <a:r>
              <a:rPr lang="en-US" dirty="0"/>
              <a:t>school district level and </a:t>
            </a:r>
            <a:r>
              <a:rPr lang="en-US" dirty="0" smtClean="0"/>
              <a:t>selecting </a:t>
            </a:r>
            <a:r>
              <a:rPr lang="en-US" dirty="0"/>
              <a:t>4 schools with </a:t>
            </a:r>
            <a:r>
              <a:rPr lang="en-US" dirty="0" smtClean="0"/>
              <a:t>different walkability </a:t>
            </a:r>
            <a:r>
              <a:rPr lang="en-US" dirty="0"/>
              <a:t>characteristics and </a:t>
            </a:r>
            <a:r>
              <a:rPr lang="en-US" dirty="0" smtClean="0"/>
              <a:t>socio-economic status</a:t>
            </a:r>
          </a:p>
          <a:p>
            <a:pPr marL="823277" lvl="2" indent="-274320" eaLnBrk="1" fontAlgn="auto" hangingPunct="1">
              <a:lnSpc>
                <a:spcPct val="90000"/>
              </a:lnSpc>
              <a:spcAft>
                <a:spcPts val="0"/>
              </a:spcAft>
              <a:buFont typeface="Wingdings"/>
              <a:buChar char=""/>
              <a:defRPr/>
            </a:pPr>
            <a:r>
              <a:rPr lang="en-US" dirty="0" smtClean="0"/>
              <a:t>The walkability index is based on: </a:t>
            </a:r>
            <a:r>
              <a:rPr lang="en-US" dirty="0"/>
              <a:t>residential density, network density, FAR-ratio and </a:t>
            </a:r>
            <a:r>
              <a:rPr lang="en-US" dirty="0" smtClean="0"/>
              <a:t>land use</a:t>
            </a:r>
            <a:r>
              <a:rPr lang="en-US" dirty="0"/>
              <a:t> </a:t>
            </a:r>
            <a:r>
              <a:rPr lang="en-US" dirty="0" smtClean="0"/>
              <a:t>mix)</a:t>
            </a:r>
          </a:p>
          <a:p>
            <a:pPr marL="823277" lvl="2" indent="-274320" eaLnBrk="1" fontAlgn="auto" hangingPunct="1">
              <a:lnSpc>
                <a:spcPct val="90000"/>
              </a:lnSpc>
              <a:spcAft>
                <a:spcPts val="0"/>
              </a:spcAft>
              <a:buFont typeface="Wingdings"/>
              <a:buChar char=""/>
              <a:defRPr/>
            </a:pPr>
            <a:r>
              <a:rPr lang="en-US" dirty="0" smtClean="0">
                <a:solidFill>
                  <a:srgbClr val="000000"/>
                </a:solidFill>
              </a:rPr>
              <a:t>Cooperation with municipality of Aarhus (same as in IPEN adult)</a:t>
            </a:r>
            <a:endParaRPr lang="en-US" dirty="0">
              <a:solidFill>
                <a:srgbClr val="000000"/>
              </a:solidFill>
            </a:endParaRPr>
          </a:p>
          <a:p>
            <a:pPr marL="548640" lvl="1" indent="-274320" eaLnBrk="1" fontAlgn="auto" hangingPunct="1">
              <a:lnSpc>
                <a:spcPct val="90000"/>
              </a:lnSpc>
              <a:spcAft>
                <a:spcPts val="0"/>
              </a:spcAft>
              <a:buFont typeface="Wingdings"/>
              <a:buChar char=""/>
              <a:defRPr/>
            </a:pPr>
            <a:r>
              <a:rPr lang="en-US" sz="2400" dirty="0"/>
              <a:t>Participant recruitment &amp; data </a:t>
            </a:r>
            <a:r>
              <a:rPr lang="en-US" sz="2400" dirty="0" smtClean="0"/>
              <a:t>collection</a:t>
            </a:r>
          </a:p>
          <a:p>
            <a:pPr marL="823277" lvl="2" indent="-274320" eaLnBrk="1" fontAlgn="auto" hangingPunct="1">
              <a:lnSpc>
                <a:spcPct val="90000"/>
              </a:lnSpc>
              <a:spcAft>
                <a:spcPts val="0"/>
              </a:spcAft>
              <a:buFont typeface="Wingdings"/>
              <a:buChar char=""/>
              <a:defRPr/>
            </a:pPr>
            <a:r>
              <a:rPr lang="en-US" dirty="0"/>
              <a:t>Recruitment will be through the </a:t>
            </a:r>
            <a:r>
              <a:rPr lang="en-US" dirty="0" smtClean="0"/>
              <a:t>schools</a:t>
            </a:r>
          </a:p>
          <a:p>
            <a:pPr marL="823277" lvl="2" indent="-274320" eaLnBrk="1" fontAlgn="auto" hangingPunct="1">
              <a:lnSpc>
                <a:spcPct val="90000"/>
              </a:lnSpc>
              <a:spcAft>
                <a:spcPts val="0"/>
              </a:spcAft>
              <a:buFont typeface="Wingdings"/>
              <a:buChar char=""/>
              <a:defRPr/>
            </a:pPr>
            <a:r>
              <a:rPr lang="en-US" dirty="0"/>
              <a:t>Expected sample size: 400 </a:t>
            </a:r>
            <a:r>
              <a:rPr lang="en-US" dirty="0" smtClean="0"/>
              <a:t>at the age range 12</a:t>
            </a:r>
            <a:r>
              <a:rPr lang="en-US" dirty="0"/>
              <a:t>-</a:t>
            </a:r>
            <a:r>
              <a:rPr lang="en-US" dirty="0" smtClean="0"/>
              <a:t>16</a:t>
            </a:r>
          </a:p>
          <a:p>
            <a:pPr marL="823277" lvl="2" indent="-274320" eaLnBrk="1" fontAlgn="auto" hangingPunct="1">
              <a:lnSpc>
                <a:spcPct val="90000"/>
              </a:lnSpc>
              <a:spcAft>
                <a:spcPts val="0"/>
              </a:spcAft>
              <a:buFont typeface="Wingdings"/>
              <a:buChar char=""/>
              <a:defRPr/>
            </a:pPr>
            <a:r>
              <a:rPr lang="en-US" dirty="0" smtClean="0"/>
              <a:t>All wearing accelerometers </a:t>
            </a:r>
          </a:p>
          <a:p>
            <a:pPr marL="823277" lvl="2" indent="-274320" eaLnBrk="1" fontAlgn="auto" hangingPunct="1">
              <a:lnSpc>
                <a:spcPct val="90000"/>
              </a:lnSpc>
              <a:spcAft>
                <a:spcPts val="0"/>
              </a:spcAft>
              <a:buFont typeface="Wingdings"/>
              <a:buChar char=""/>
              <a:defRPr/>
            </a:pPr>
            <a:r>
              <a:rPr lang="en-US" dirty="0" smtClean="0"/>
              <a:t>Expected response rate up to 80% </a:t>
            </a:r>
            <a:endParaRPr lang="en-US" dirty="0"/>
          </a:p>
          <a:p>
            <a:pPr lvl="1" eaLnBrk="1" hangingPunct="1">
              <a:buFont typeface="Wingdings" charset="0"/>
              <a:buChar char=""/>
              <a:defRPr/>
            </a:pPr>
            <a:endParaRPr lang="da-DK" dirty="0"/>
          </a:p>
        </p:txBody>
      </p:sp>
    </p:spTree>
    <p:extLst>
      <p:ext uri="{BB962C8B-B14F-4D97-AF65-F5344CB8AC3E}">
        <p14:creationId xmlns:p14="http://schemas.microsoft.com/office/powerpoint/2010/main" val="3695651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a-DK" dirty="0" smtClean="0"/>
              <a:t>Denmark written report </a:t>
            </a:r>
            <a:endParaRPr lang="da-DK" dirty="0"/>
          </a:p>
        </p:txBody>
      </p:sp>
      <p:sp>
        <p:nvSpPr>
          <p:cNvPr id="17410" name="Pladsholder til indhold 2"/>
          <p:cNvSpPr>
            <a:spLocks noGrp="1"/>
          </p:cNvSpPr>
          <p:nvPr>
            <p:ph sz="quarter" idx="1"/>
          </p:nvPr>
        </p:nvSpPr>
        <p:spPr>
          <a:xfrm>
            <a:off x="301625" y="1527175"/>
            <a:ext cx="8504238" cy="4572000"/>
          </a:xfrm>
        </p:spPr>
        <p:txBody>
          <a:bodyPr/>
          <a:lstStyle/>
          <a:p>
            <a:pPr marL="0" indent="0">
              <a:buFont typeface="Wingdings 2" pitchFamily="18" charset="2"/>
              <a:buNone/>
            </a:pPr>
            <a:r>
              <a:rPr lang="en-US" sz="1500" dirty="0" smtClean="0">
                <a:ea typeface="ＭＳ Ｐゴシック" charset="-128"/>
              </a:rPr>
              <a:t>The Danish study will include students from at least four schools in Aarhus with different built environment and socioeconomic characteristics to assure the most variety in the sample. The selection of the schools will copy the </a:t>
            </a:r>
            <a:r>
              <a:rPr lang="en-US" sz="1500" i="1" dirty="0" smtClean="0">
                <a:ea typeface="ＭＳ Ｐゴシック" charset="-128"/>
              </a:rPr>
              <a:t>IPEN adult study-protocol</a:t>
            </a:r>
            <a:r>
              <a:rPr lang="en-US" sz="1500" dirty="0" smtClean="0">
                <a:ea typeface="ＭＳ Ｐゴシック" charset="-128"/>
              </a:rPr>
              <a:t>, except that the statistical districts will be replaced with school districts. There are 66 eligible school districts in Aarhus. On each school at least 100 students will be recruited to participate in the study. They will attend 5</a:t>
            </a:r>
            <a:r>
              <a:rPr lang="en-US" sz="1500" baseline="30000" dirty="0" smtClean="0">
                <a:ea typeface="ＭＳ Ｐゴシック" charset="-128"/>
              </a:rPr>
              <a:t>th</a:t>
            </a:r>
            <a:r>
              <a:rPr lang="en-US" sz="1500" dirty="0" smtClean="0">
                <a:ea typeface="ＭＳ Ｐゴシック" charset="-128"/>
              </a:rPr>
              <a:t> to 9</a:t>
            </a:r>
            <a:r>
              <a:rPr lang="en-US" sz="1500" baseline="30000" dirty="0" smtClean="0">
                <a:ea typeface="ＭＳ Ｐゴシック" charset="-128"/>
              </a:rPr>
              <a:t>th</a:t>
            </a:r>
            <a:r>
              <a:rPr lang="en-US" sz="1500" dirty="0" smtClean="0">
                <a:ea typeface="ＭＳ Ｐゴシック" charset="-128"/>
              </a:rPr>
              <a:t> grade being at the age range 12-16.</a:t>
            </a:r>
            <a:endParaRPr lang="da-DK" sz="1500" dirty="0" smtClean="0">
              <a:ea typeface="ＭＳ Ｐゴシック" charset="-128"/>
            </a:endParaRPr>
          </a:p>
          <a:p>
            <a:pPr marL="0" indent="0">
              <a:buFont typeface="Wingdings 2" pitchFamily="18" charset="2"/>
              <a:buNone/>
            </a:pPr>
            <a:r>
              <a:rPr lang="en-US" sz="1500" dirty="0" smtClean="0">
                <a:ea typeface="ＭＳ Ｐゴシック" charset="-128"/>
              </a:rPr>
              <a:t>Both subjective and objective measures will be used in the study. A questionnaire consisting of the Danish version of the NEWS-Y and additional questions regarding school commuting, recreational activities, physical education, health behavior and psychosocial factors will be completed by the students in school hours. We have good experience with response rate in the school setting and expect it to very high in this study as well (70-90 %). </a:t>
            </a:r>
            <a:endParaRPr lang="da-DK" sz="1500" dirty="0" smtClean="0">
              <a:ea typeface="ＭＳ Ｐゴシック" charset="-128"/>
            </a:endParaRPr>
          </a:p>
          <a:p>
            <a:pPr marL="0" indent="0">
              <a:buFont typeface="Wingdings 2" pitchFamily="18" charset="2"/>
              <a:buNone/>
            </a:pPr>
            <a:r>
              <a:rPr lang="en-US" sz="1500" dirty="0" smtClean="0">
                <a:ea typeface="ＭＳ Ｐゴシック" charset="-128"/>
              </a:rPr>
              <a:t>The objective measure of physical activity will be measured with accelerometers (ActiGraph GT3X) with an epoch length at 5 seconds. The participants will be instructed to wear it for seven days and in all waken hours. To ensure compliance the accelerometers will be delivered to the respondents at school where they will receive thorough information on the accelerometer use and additionally they will on consent receive daily reminding text-messages on their mobile phone. </a:t>
            </a:r>
            <a:endParaRPr lang="da-DK" sz="1500" dirty="0" smtClean="0">
              <a:ea typeface="ＭＳ Ｐゴシック" charset="-128"/>
            </a:endParaRPr>
          </a:p>
          <a:p>
            <a:pPr marL="0" indent="0">
              <a:buFont typeface="Wingdings 2" pitchFamily="18" charset="2"/>
              <a:buNone/>
            </a:pPr>
            <a:r>
              <a:rPr lang="en-US" sz="1500" dirty="0" smtClean="0">
                <a:ea typeface="ＭＳ Ｐゴシック" charset="-128"/>
              </a:rPr>
              <a:t>The built environment will be objectively assessed with Geographical Information System (GIS). The Danish GIS system is well-developed and we have detailed and precise information on many built environment factors (e.g. roads, footpaths, green areas, land use and recreational facilities). </a:t>
            </a:r>
            <a:endParaRPr lang="da-DK" sz="1500" dirty="0" smtClean="0">
              <a:ea typeface="ＭＳ Ｐゴシック" charset="-128"/>
            </a:endParaRPr>
          </a:p>
        </p:txBody>
      </p:sp>
      <p:sp>
        <p:nvSpPr>
          <p:cNvPr id="4" name="Pladsholder til sidefod 3"/>
          <p:cNvSpPr>
            <a:spLocks noGrp="1"/>
          </p:cNvSpPr>
          <p:nvPr>
            <p:ph type="ftr" sz="quarter" idx="11"/>
          </p:nvPr>
        </p:nvSpPr>
        <p:spPr/>
        <p:txBody>
          <a:bodyPr/>
          <a:lstStyle/>
          <a:p>
            <a:pPr>
              <a:defRPr/>
            </a:pPr>
            <a:r>
              <a:rPr lang="en-US" smtClean="0"/>
              <a:t>IPEN Sydney 2012</a:t>
            </a:r>
            <a:endParaRPr lang="en-US"/>
          </a:p>
        </p:txBody>
      </p:sp>
    </p:spTree>
    <p:extLst>
      <p:ext uri="{BB962C8B-B14F-4D97-AF65-F5344CB8AC3E}">
        <p14:creationId xmlns:p14="http://schemas.microsoft.com/office/powerpoint/2010/main" val="2728564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152400"/>
            <a:ext cx="8229600" cy="1066800"/>
          </a:xfrm>
        </p:spPr>
        <p:txBody>
          <a:bodyPr/>
          <a:lstStyle/>
          <a:p>
            <a:pPr eaLnBrk="1" hangingPunct="1"/>
            <a:r>
              <a:rPr lang="en-US" sz="3000" dirty="0" smtClean="0">
                <a:solidFill>
                  <a:srgbClr val="001B54"/>
                </a:solidFill>
              </a:rPr>
              <a:t>IPEN </a:t>
            </a:r>
            <a:r>
              <a:rPr lang="en-US" sz="3200" dirty="0" smtClean="0">
                <a:solidFill>
                  <a:srgbClr val="001B54"/>
                </a:solidFill>
              </a:rPr>
              <a:t>Adolescent </a:t>
            </a:r>
            <a:r>
              <a:rPr lang="en-US" sz="3000" dirty="0" smtClean="0">
                <a:solidFill>
                  <a:srgbClr val="001B54"/>
                </a:solidFill>
              </a:rPr>
              <a:t>– Czech Republic</a:t>
            </a:r>
          </a:p>
        </p:txBody>
      </p:sp>
      <p:sp>
        <p:nvSpPr>
          <p:cNvPr id="19459" name="Rectangle 3"/>
          <p:cNvSpPr>
            <a:spLocks noGrp="1" noChangeArrowheads="1"/>
          </p:cNvSpPr>
          <p:nvPr>
            <p:ph sz="quarter" idx="1"/>
          </p:nvPr>
        </p:nvSpPr>
        <p:spPr>
          <a:xfrm>
            <a:off x="533400" y="1905000"/>
            <a:ext cx="8229600" cy="4324350"/>
          </a:xfrm>
        </p:spPr>
        <p:txBody>
          <a:bodyPr>
            <a:normAutofit/>
          </a:bodyPr>
          <a:lstStyle/>
          <a:p>
            <a:pPr marL="274320" indent="-274320" eaLnBrk="1" fontAlgn="auto" hangingPunct="1">
              <a:lnSpc>
                <a:spcPct val="90000"/>
              </a:lnSpc>
              <a:spcAft>
                <a:spcPts val="0"/>
              </a:spcAft>
              <a:buFont typeface="Wingdings 2"/>
              <a:buChar char=""/>
              <a:defRPr/>
            </a:pPr>
            <a:r>
              <a:rPr lang="en-US" sz="2800" dirty="0"/>
              <a:t>Investigators please report on status of:</a:t>
            </a:r>
          </a:p>
          <a:p>
            <a:pPr marL="548640" lvl="1" indent="-274320" eaLnBrk="1" fontAlgn="auto" hangingPunct="1">
              <a:lnSpc>
                <a:spcPct val="90000"/>
              </a:lnSpc>
              <a:spcAft>
                <a:spcPts val="0"/>
              </a:spcAft>
              <a:buFont typeface="Wingdings"/>
              <a:buChar char=""/>
              <a:defRPr/>
            </a:pPr>
            <a:r>
              <a:rPr lang="en-US" sz="2400" dirty="0"/>
              <a:t>Funding</a:t>
            </a:r>
          </a:p>
          <a:p>
            <a:pPr marL="823277" lvl="2" indent="-274320" eaLnBrk="1" fontAlgn="auto" hangingPunct="1">
              <a:lnSpc>
                <a:spcPct val="90000"/>
              </a:lnSpc>
              <a:spcAft>
                <a:spcPts val="0"/>
              </a:spcAft>
              <a:buFont typeface="Wingdings"/>
              <a:buChar char=""/>
              <a:defRPr/>
            </a:pPr>
            <a:r>
              <a:rPr lang="cs-CZ" dirty="0" err="1" smtClean="0"/>
              <a:t>Supported</a:t>
            </a:r>
            <a:r>
              <a:rPr lang="cs-CZ" dirty="0" smtClean="0"/>
              <a:t> by </a:t>
            </a:r>
            <a:r>
              <a:rPr lang="cs-CZ" dirty="0" err="1" smtClean="0"/>
              <a:t>the</a:t>
            </a:r>
            <a:r>
              <a:rPr lang="cs-CZ" dirty="0" smtClean="0"/>
              <a:t> </a:t>
            </a:r>
            <a:r>
              <a:rPr lang="cs-CZ" dirty="0" err="1" smtClean="0"/>
              <a:t>Faculty</a:t>
            </a:r>
            <a:r>
              <a:rPr lang="cs-CZ" dirty="0" smtClean="0"/>
              <a:t> </a:t>
            </a:r>
            <a:r>
              <a:rPr lang="cs-CZ" dirty="0" err="1" smtClean="0"/>
              <a:t>of</a:t>
            </a:r>
            <a:r>
              <a:rPr lang="cs-CZ" dirty="0" smtClean="0"/>
              <a:t> </a:t>
            </a:r>
            <a:r>
              <a:rPr lang="cs-CZ" dirty="0" err="1" smtClean="0"/>
              <a:t>Physical</a:t>
            </a:r>
            <a:r>
              <a:rPr lang="cs-CZ" dirty="0" smtClean="0"/>
              <a:t> </a:t>
            </a:r>
            <a:r>
              <a:rPr lang="cs-CZ" dirty="0" err="1" smtClean="0"/>
              <a:t>Culture</a:t>
            </a:r>
            <a:r>
              <a:rPr lang="cs-CZ" dirty="0" smtClean="0"/>
              <a:t> </a:t>
            </a:r>
            <a:r>
              <a:rPr lang="cs-CZ" dirty="0" err="1" smtClean="0"/>
              <a:t>with</a:t>
            </a:r>
            <a:r>
              <a:rPr lang="cs-CZ" dirty="0" smtClean="0"/>
              <a:t> </a:t>
            </a:r>
            <a:r>
              <a:rPr lang="cs-CZ" dirty="0" err="1" smtClean="0"/>
              <a:t>internal</a:t>
            </a:r>
            <a:r>
              <a:rPr lang="cs-CZ" dirty="0" smtClean="0"/>
              <a:t> grant </a:t>
            </a:r>
            <a:r>
              <a:rPr lang="cs-CZ" dirty="0" err="1" smtClean="0"/>
              <a:t>programs</a:t>
            </a:r>
            <a:r>
              <a:rPr lang="cs-CZ" dirty="0" smtClean="0"/>
              <a:t> and </a:t>
            </a:r>
            <a:r>
              <a:rPr lang="cs-CZ" dirty="0" err="1" smtClean="0"/>
              <a:t>from</a:t>
            </a:r>
            <a:r>
              <a:rPr lang="cs-CZ" dirty="0" smtClean="0"/>
              <a:t> </a:t>
            </a:r>
            <a:r>
              <a:rPr lang="cs-CZ" dirty="0" err="1" smtClean="0"/>
              <a:t>submitted</a:t>
            </a:r>
            <a:r>
              <a:rPr lang="cs-CZ" dirty="0" smtClean="0"/>
              <a:t> grant </a:t>
            </a:r>
            <a:r>
              <a:rPr lang="cs-CZ" dirty="0" err="1" smtClean="0"/>
              <a:t>money</a:t>
            </a:r>
            <a:r>
              <a:rPr lang="cs-CZ" dirty="0" smtClean="0"/>
              <a:t> (</a:t>
            </a:r>
            <a:r>
              <a:rPr lang="cs-CZ" dirty="0" err="1" smtClean="0"/>
              <a:t>we</a:t>
            </a:r>
            <a:r>
              <a:rPr lang="cs-CZ" dirty="0" smtClean="0"/>
              <a:t> do not </a:t>
            </a:r>
            <a:r>
              <a:rPr lang="cs-CZ" dirty="0" err="1" smtClean="0"/>
              <a:t>know</a:t>
            </a:r>
            <a:r>
              <a:rPr lang="cs-CZ" dirty="0" smtClean="0"/>
              <a:t> </a:t>
            </a:r>
            <a:r>
              <a:rPr lang="cs-CZ" dirty="0" err="1" smtClean="0"/>
              <a:t>the</a:t>
            </a:r>
            <a:r>
              <a:rPr lang="cs-CZ" dirty="0" smtClean="0"/>
              <a:t> </a:t>
            </a:r>
            <a:r>
              <a:rPr lang="cs-CZ" dirty="0" err="1" smtClean="0"/>
              <a:t>acceptance</a:t>
            </a:r>
            <a:r>
              <a:rPr lang="cs-CZ" dirty="0" smtClean="0"/>
              <a:t> </a:t>
            </a:r>
            <a:r>
              <a:rPr lang="cs-CZ" dirty="0" err="1" smtClean="0"/>
              <a:t>yet</a:t>
            </a:r>
            <a:r>
              <a:rPr lang="cs-CZ" dirty="0" smtClean="0"/>
              <a:t>, but </a:t>
            </a:r>
            <a:r>
              <a:rPr lang="cs-CZ" dirty="0" err="1" smtClean="0"/>
              <a:t>the</a:t>
            </a:r>
            <a:r>
              <a:rPr lang="cs-CZ" dirty="0" smtClean="0"/>
              <a:t> </a:t>
            </a:r>
            <a:r>
              <a:rPr lang="cs-CZ" dirty="0" err="1" smtClean="0"/>
              <a:t>funding</a:t>
            </a:r>
            <a:r>
              <a:rPr lang="cs-CZ" dirty="0" smtClean="0"/>
              <a:t> </a:t>
            </a:r>
            <a:r>
              <a:rPr lang="cs-CZ" dirty="0" err="1" smtClean="0"/>
              <a:t>will</a:t>
            </a:r>
            <a:r>
              <a:rPr lang="cs-CZ" dirty="0" smtClean="0"/>
              <a:t> </a:t>
            </a:r>
            <a:r>
              <a:rPr lang="cs-CZ" dirty="0" err="1" smtClean="0"/>
              <a:t>be</a:t>
            </a:r>
            <a:r>
              <a:rPr lang="cs-CZ" dirty="0" smtClean="0"/>
              <a:t> </a:t>
            </a:r>
            <a:r>
              <a:rPr lang="cs-CZ" dirty="0" err="1" smtClean="0"/>
              <a:t>even</a:t>
            </a:r>
            <a:r>
              <a:rPr lang="cs-CZ" dirty="0" smtClean="0"/>
              <a:t> </a:t>
            </a:r>
            <a:r>
              <a:rPr lang="cs-CZ" dirty="0" err="1" smtClean="0"/>
              <a:t>without</a:t>
            </a:r>
            <a:r>
              <a:rPr lang="cs-CZ" dirty="0" smtClean="0"/>
              <a:t> </a:t>
            </a:r>
            <a:r>
              <a:rPr lang="cs-CZ" dirty="0" err="1" smtClean="0"/>
              <a:t>the</a:t>
            </a:r>
            <a:r>
              <a:rPr lang="cs-CZ" dirty="0" smtClean="0"/>
              <a:t> </a:t>
            </a:r>
            <a:r>
              <a:rPr lang="cs-CZ" dirty="0" err="1" smtClean="0"/>
              <a:t>governmental</a:t>
            </a:r>
            <a:r>
              <a:rPr lang="cs-CZ" dirty="0" smtClean="0"/>
              <a:t> </a:t>
            </a:r>
            <a:r>
              <a:rPr lang="cs-CZ" dirty="0" err="1" smtClean="0"/>
              <a:t>grants</a:t>
            </a:r>
            <a:r>
              <a:rPr lang="cs-CZ" dirty="0" smtClean="0"/>
              <a:t>)</a:t>
            </a:r>
          </a:p>
          <a:p>
            <a:pPr marL="823277" lvl="2" indent="-274320" eaLnBrk="1" fontAlgn="auto" hangingPunct="1">
              <a:lnSpc>
                <a:spcPct val="90000"/>
              </a:lnSpc>
              <a:spcAft>
                <a:spcPts val="0"/>
              </a:spcAft>
              <a:buFont typeface="Wingdings"/>
              <a:buChar char=""/>
              <a:defRPr/>
            </a:pPr>
            <a:r>
              <a:rPr lang="cs-CZ" dirty="0" err="1" smtClean="0"/>
              <a:t>Covered</a:t>
            </a:r>
            <a:endParaRPr lang="cs-CZ" dirty="0" smtClean="0"/>
          </a:p>
          <a:p>
            <a:pPr marL="548957" lvl="2" indent="0" eaLnBrk="1" fontAlgn="auto" hangingPunct="1">
              <a:lnSpc>
                <a:spcPct val="90000"/>
              </a:lnSpc>
              <a:spcAft>
                <a:spcPts val="0"/>
              </a:spcAft>
              <a:buFont typeface="Wingdings 2" pitchFamily="18" charset="2"/>
              <a:buNone/>
              <a:defRPr/>
            </a:pPr>
            <a:endParaRPr lang="en-US" dirty="0"/>
          </a:p>
        </p:txBody>
      </p:sp>
      <p:sp>
        <p:nvSpPr>
          <p:cNvPr id="14340"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IPEN Sydney 2012</a:t>
            </a:r>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3081602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152400"/>
            <a:ext cx="8229600" cy="1066800"/>
          </a:xfrm>
        </p:spPr>
        <p:txBody>
          <a:bodyPr/>
          <a:lstStyle/>
          <a:p>
            <a:pPr eaLnBrk="1" hangingPunct="1"/>
            <a:r>
              <a:rPr lang="en-US" sz="3600" dirty="0" smtClean="0">
                <a:solidFill>
                  <a:srgbClr val="001B54"/>
                </a:solidFill>
              </a:rPr>
              <a:t>IPEN Adolescent – Czech Republic</a:t>
            </a:r>
            <a:endParaRPr lang="en-US" dirty="0" smtClean="0">
              <a:solidFill>
                <a:srgbClr val="001B54"/>
              </a:solidFill>
            </a:endParaRPr>
          </a:p>
        </p:txBody>
      </p:sp>
      <p:sp>
        <p:nvSpPr>
          <p:cNvPr id="15363" name="Rectangle 3"/>
          <p:cNvSpPr>
            <a:spLocks noGrp="1" noChangeArrowheads="1"/>
          </p:cNvSpPr>
          <p:nvPr>
            <p:ph sz="quarter" idx="1"/>
          </p:nvPr>
        </p:nvSpPr>
        <p:spPr>
          <a:xfrm>
            <a:off x="533400" y="1905000"/>
            <a:ext cx="8229600" cy="4324350"/>
          </a:xfrm>
        </p:spPr>
        <p:txBody>
          <a:bodyPr/>
          <a:lstStyle/>
          <a:p>
            <a:pPr eaLnBrk="1" hangingPunct="1">
              <a:lnSpc>
                <a:spcPct val="90000"/>
              </a:lnSpc>
            </a:pPr>
            <a:r>
              <a:rPr lang="en-US" sz="2800" smtClean="0"/>
              <a:t>Investigators please report on status of:</a:t>
            </a:r>
          </a:p>
          <a:p>
            <a:pPr lvl="1" eaLnBrk="1" hangingPunct="1">
              <a:lnSpc>
                <a:spcPct val="90000"/>
              </a:lnSpc>
            </a:pPr>
            <a:r>
              <a:rPr lang="en-US" sz="2400" smtClean="0"/>
              <a:t>Staffing</a:t>
            </a:r>
          </a:p>
          <a:p>
            <a:pPr lvl="2" indent="-273050" eaLnBrk="1" hangingPunct="1">
              <a:lnSpc>
                <a:spcPct val="90000"/>
              </a:lnSpc>
              <a:buFont typeface="Wingdings" pitchFamily="2" charset="2"/>
              <a:buChar char=""/>
            </a:pPr>
            <a:r>
              <a:rPr lang="cs-CZ" smtClean="0"/>
              <a:t>Josef Mitáš</a:t>
            </a:r>
          </a:p>
          <a:p>
            <a:pPr lvl="2" indent="-273050" eaLnBrk="1" hangingPunct="1">
              <a:lnSpc>
                <a:spcPct val="90000"/>
              </a:lnSpc>
              <a:buFont typeface="Wingdings" pitchFamily="2" charset="2"/>
              <a:buChar char=""/>
            </a:pPr>
            <a:r>
              <a:rPr lang="cs-CZ" smtClean="0"/>
              <a:t>Karel Frömel</a:t>
            </a:r>
          </a:p>
          <a:p>
            <a:pPr lvl="2" indent="-273050" eaLnBrk="1" hangingPunct="1">
              <a:lnSpc>
                <a:spcPct val="90000"/>
              </a:lnSpc>
              <a:buFont typeface="Wingdings" pitchFamily="2" charset="2"/>
              <a:buChar char=""/>
            </a:pPr>
            <a:r>
              <a:rPr lang="cs-CZ" smtClean="0"/>
              <a:t>Jan Dygrýn</a:t>
            </a:r>
          </a:p>
          <a:p>
            <a:pPr lvl="2" indent="-273050" eaLnBrk="1" hangingPunct="1">
              <a:lnSpc>
                <a:spcPct val="90000"/>
              </a:lnSpc>
              <a:buFont typeface="Wingdings" pitchFamily="2" charset="2"/>
              <a:buChar char=""/>
            </a:pPr>
            <a:r>
              <a:rPr lang="cs-CZ" smtClean="0"/>
              <a:t>František Chmelík</a:t>
            </a:r>
          </a:p>
          <a:p>
            <a:pPr lvl="2" indent="-273050" eaLnBrk="1" hangingPunct="1">
              <a:lnSpc>
                <a:spcPct val="90000"/>
              </a:lnSpc>
              <a:buFont typeface="Wingdings" pitchFamily="2" charset="2"/>
              <a:buChar char=""/>
            </a:pPr>
            <a:r>
              <a:rPr lang="cs-CZ" smtClean="0"/>
              <a:t>Jana Vašíčková</a:t>
            </a:r>
            <a:endParaRPr lang="en-US" smtClean="0"/>
          </a:p>
        </p:txBody>
      </p:sp>
      <p:sp>
        <p:nvSpPr>
          <p:cNvPr id="15364"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IPEN Sydney 2012</a:t>
            </a:r>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3082253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152400"/>
            <a:ext cx="8229600" cy="1066800"/>
          </a:xfrm>
        </p:spPr>
        <p:txBody>
          <a:bodyPr/>
          <a:lstStyle/>
          <a:p>
            <a:pPr eaLnBrk="1" hangingPunct="1"/>
            <a:r>
              <a:rPr lang="en-US" sz="3600" dirty="0" smtClean="0">
                <a:solidFill>
                  <a:srgbClr val="001B54"/>
                </a:solidFill>
              </a:rPr>
              <a:t>IPEN Adolescent – Czech Republic</a:t>
            </a:r>
            <a:endParaRPr lang="en-US" dirty="0" smtClean="0">
              <a:solidFill>
                <a:srgbClr val="001B54"/>
              </a:solidFill>
            </a:endParaRPr>
          </a:p>
        </p:txBody>
      </p:sp>
      <p:sp>
        <p:nvSpPr>
          <p:cNvPr id="19459" name="Rectangle 3"/>
          <p:cNvSpPr>
            <a:spLocks noGrp="1" noChangeArrowheads="1"/>
          </p:cNvSpPr>
          <p:nvPr>
            <p:ph sz="quarter" idx="1"/>
          </p:nvPr>
        </p:nvSpPr>
        <p:spPr>
          <a:xfrm>
            <a:off x="533400" y="1905000"/>
            <a:ext cx="8229600" cy="4324350"/>
          </a:xfrm>
        </p:spPr>
        <p:txBody>
          <a:bodyPr>
            <a:normAutofit/>
          </a:bodyPr>
          <a:lstStyle/>
          <a:p>
            <a:pPr marL="274320" indent="-274320" eaLnBrk="1" fontAlgn="auto" hangingPunct="1">
              <a:lnSpc>
                <a:spcPct val="90000"/>
              </a:lnSpc>
              <a:spcAft>
                <a:spcPts val="0"/>
              </a:spcAft>
              <a:buFont typeface="Wingdings 2"/>
              <a:buChar char=""/>
              <a:defRPr/>
            </a:pPr>
            <a:r>
              <a:rPr lang="en-US" sz="2800" dirty="0"/>
              <a:t>Investigators please report on status of:</a:t>
            </a:r>
          </a:p>
          <a:p>
            <a:pPr marL="548640" lvl="1" indent="-274320" eaLnBrk="1" fontAlgn="auto" hangingPunct="1">
              <a:lnSpc>
                <a:spcPct val="90000"/>
              </a:lnSpc>
              <a:spcAft>
                <a:spcPts val="0"/>
              </a:spcAft>
              <a:buFont typeface="Wingdings"/>
              <a:buChar char=""/>
              <a:defRPr/>
            </a:pPr>
            <a:r>
              <a:rPr lang="en-US" sz="2400" dirty="0" smtClean="0"/>
              <a:t>Training </a:t>
            </a:r>
            <a:r>
              <a:rPr lang="en-US" sz="2400" dirty="0"/>
              <a:t>needs</a:t>
            </a:r>
          </a:p>
          <a:p>
            <a:pPr marL="822960" lvl="2" eaLnBrk="1" fontAlgn="auto" hangingPunct="1">
              <a:lnSpc>
                <a:spcPct val="90000"/>
              </a:lnSpc>
              <a:spcAft>
                <a:spcPts val="0"/>
              </a:spcAft>
              <a:buClr>
                <a:schemeClr val="accent3"/>
              </a:buClr>
              <a:buFont typeface="Wingdings 2"/>
              <a:buChar char=""/>
              <a:defRPr/>
            </a:pPr>
            <a:r>
              <a:rPr lang="en-US" dirty="0" smtClean="0"/>
              <a:t>Accelerometer</a:t>
            </a:r>
            <a:r>
              <a:rPr lang="cs-CZ" dirty="0" smtClean="0"/>
              <a:t> – not </a:t>
            </a:r>
            <a:r>
              <a:rPr lang="cs-CZ" dirty="0" err="1" smtClean="0"/>
              <a:t>needed</a:t>
            </a:r>
            <a:endParaRPr lang="en-US" dirty="0"/>
          </a:p>
          <a:p>
            <a:pPr marL="822960" lvl="2" eaLnBrk="1" fontAlgn="auto" hangingPunct="1">
              <a:lnSpc>
                <a:spcPct val="90000"/>
              </a:lnSpc>
              <a:spcAft>
                <a:spcPts val="0"/>
              </a:spcAft>
              <a:buClr>
                <a:schemeClr val="accent3"/>
              </a:buClr>
              <a:buFont typeface="Wingdings 2"/>
              <a:buChar char=""/>
              <a:defRPr/>
            </a:pPr>
            <a:r>
              <a:rPr lang="en-US" dirty="0" smtClean="0"/>
              <a:t>GIS</a:t>
            </a:r>
            <a:r>
              <a:rPr lang="cs-CZ" dirty="0" smtClean="0"/>
              <a:t> – not </a:t>
            </a:r>
            <a:r>
              <a:rPr lang="cs-CZ" dirty="0" err="1" smtClean="0"/>
              <a:t>needed</a:t>
            </a:r>
            <a:endParaRPr lang="en-US" dirty="0"/>
          </a:p>
        </p:txBody>
      </p:sp>
      <p:sp>
        <p:nvSpPr>
          <p:cNvPr id="16388"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IPEN Sydney 2012</a:t>
            </a:r>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3002396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152400"/>
            <a:ext cx="8229600" cy="1066800"/>
          </a:xfrm>
        </p:spPr>
        <p:txBody>
          <a:bodyPr/>
          <a:lstStyle/>
          <a:p>
            <a:pPr eaLnBrk="1" hangingPunct="1"/>
            <a:r>
              <a:rPr lang="en-US" sz="3600" dirty="0" smtClean="0">
                <a:solidFill>
                  <a:srgbClr val="001B54"/>
                </a:solidFill>
              </a:rPr>
              <a:t>IPEN Adolescent – Czech Republic</a:t>
            </a:r>
            <a:endParaRPr lang="en-US" dirty="0" smtClean="0">
              <a:solidFill>
                <a:srgbClr val="001B54"/>
              </a:solidFill>
            </a:endParaRPr>
          </a:p>
        </p:txBody>
      </p:sp>
      <p:sp>
        <p:nvSpPr>
          <p:cNvPr id="19459" name="Rectangle 3"/>
          <p:cNvSpPr>
            <a:spLocks noGrp="1" noChangeArrowheads="1"/>
          </p:cNvSpPr>
          <p:nvPr>
            <p:ph sz="quarter" idx="1"/>
          </p:nvPr>
        </p:nvSpPr>
        <p:spPr>
          <a:xfrm>
            <a:off x="533400" y="1905000"/>
            <a:ext cx="8229600" cy="4324350"/>
          </a:xfrm>
        </p:spPr>
        <p:txBody>
          <a:bodyPr>
            <a:normAutofit/>
          </a:bodyPr>
          <a:lstStyle/>
          <a:p>
            <a:pPr marL="274320" indent="-274320" eaLnBrk="1" fontAlgn="auto" hangingPunct="1">
              <a:lnSpc>
                <a:spcPct val="90000"/>
              </a:lnSpc>
              <a:spcAft>
                <a:spcPts val="0"/>
              </a:spcAft>
              <a:buFont typeface="Wingdings 2"/>
              <a:buChar char=""/>
              <a:defRPr/>
            </a:pPr>
            <a:r>
              <a:rPr lang="en-US" sz="2800" dirty="0"/>
              <a:t>Investigators please report on status of:</a:t>
            </a:r>
          </a:p>
          <a:p>
            <a:pPr marL="548640" lvl="1" indent="-274320" eaLnBrk="1" fontAlgn="auto" hangingPunct="1">
              <a:lnSpc>
                <a:spcPct val="90000"/>
              </a:lnSpc>
              <a:spcAft>
                <a:spcPts val="0"/>
              </a:spcAft>
              <a:buFont typeface="Wingdings"/>
              <a:buChar char=""/>
              <a:defRPr/>
            </a:pPr>
            <a:r>
              <a:rPr lang="en-US" sz="2400" dirty="0" smtClean="0"/>
              <a:t>Materials </a:t>
            </a:r>
            <a:r>
              <a:rPr lang="en-US" sz="2400" dirty="0"/>
              <a:t>preparation</a:t>
            </a:r>
          </a:p>
          <a:p>
            <a:pPr marL="822960" lvl="2" eaLnBrk="1" fontAlgn="auto" hangingPunct="1">
              <a:lnSpc>
                <a:spcPct val="90000"/>
              </a:lnSpc>
              <a:spcAft>
                <a:spcPts val="0"/>
              </a:spcAft>
              <a:buClr>
                <a:schemeClr val="accent3"/>
              </a:buClr>
              <a:buFont typeface="Wingdings 2"/>
              <a:buChar char=""/>
              <a:defRPr/>
            </a:pPr>
            <a:r>
              <a:rPr lang="en-US" dirty="0"/>
              <a:t>Survey </a:t>
            </a:r>
            <a:r>
              <a:rPr lang="en-US" dirty="0" smtClean="0"/>
              <a:t>translation</a:t>
            </a:r>
            <a:r>
              <a:rPr lang="cs-CZ" dirty="0" smtClean="0"/>
              <a:t> – use </a:t>
            </a:r>
            <a:r>
              <a:rPr lang="cs-CZ" dirty="0" err="1" smtClean="0"/>
              <a:t>of</a:t>
            </a:r>
            <a:r>
              <a:rPr lang="cs-CZ" dirty="0" smtClean="0"/>
              <a:t> </a:t>
            </a:r>
            <a:r>
              <a:rPr lang="cs-CZ" dirty="0" err="1" smtClean="0"/>
              <a:t>the</a:t>
            </a:r>
            <a:r>
              <a:rPr lang="cs-CZ" dirty="0" smtClean="0"/>
              <a:t> ANEWS-</a:t>
            </a:r>
            <a:r>
              <a:rPr lang="cs-CZ" dirty="0" err="1" smtClean="0"/>
              <a:t>youth</a:t>
            </a:r>
            <a:endParaRPr lang="cs-CZ" dirty="0" smtClean="0"/>
          </a:p>
          <a:p>
            <a:pPr marL="822960" lvl="2" eaLnBrk="1" fontAlgn="auto" hangingPunct="1">
              <a:lnSpc>
                <a:spcPct val="90000"/>
              </a:lnSpc>
              <a:spcAft>
                <a:spcPts val="0"/>
              </a:spcAft>
              <a:buClr>
                <a:schemeClr val="accent3"/>
              </a:buClr>
              <a:buFont typeface="Wingdings 2"/>
              <a:buChar char=""/>
              <a:defRPr/>
            </a:pPr>
            <a:r>
              <a:rPr lang="cs-CZ" dirty="0" smtClean="0"/>
              <a:t>Czech </a:t>
            </a:r>
            <a:r>
              <a:rPr lang="cs-CZ" dirty="0" err="1" smtClean="0"/>
              <a:t>translation</a:t>
            </a:r>
            <a:r>
              <a:rPr lang="cs-CZ" dirty="0" smtClean="0"/>
              <a:t> </a:t>
            </a:r>
            <a:r>
              <a:rPr lang="cs-CZ" dirty="0" err="1" smtClean="0"/>
              <a:t>is</a:t>
            </a:r>
            <a:r>
              <a:rPr lang="cs-CZ" dirty="0" smtClean="0"/>
              <a:t> done, </a:t>
            </a:r>
            <a:r>
              <a:rPr lang="cs-CZ" dirty="0" err="1" smtClean="0"/>
              <a:t>first</a:t>
            </a:r>
            <a:r>
              <a:rPr lang="cs-CZ" dirty="0" smtClean="0"/>
              <a:t> </a:t>
            </a:r>
            <a:r>
              <a:rPr lang="cs-CZ" dirty="0" err="1" smtClean="0"/>
              <a:t>evaluation</a:t>
            </a:r>
            <a:r>
              <a:rPr lang="cs-CZ" dirty="0" smtClean="0"/>
              <a:t> </a:t>
            </a:r>
            <a:r>
              <a:rPr lang="cs-CZ" dirty="0" err="1" smtClean="0"/>
              <a:t>at</a:t>
            </a:r>
            <a:r>
              <a:rPr lang="cs-CZ" dirty="0" smtClean="0"/>
              <a:t> </a:t>
            </a:r>
            <a:r>
              <a:rPr lang="cs-CZ" dirty="0" err="1" smtClean="0"/>
              <a:t>schools</a:t>
            </a:r>
            <a:r>
              <a:rPr lang="cs-CZ" dirty="0" smtClean="0"/>
              <a:t> </a:t>
            </a:r>
            <a:r>
              <a:rPr lang="cs-CZ" dirty="0" err="1" smtClean="0"/>
              <a:t>is</a:t>
            </a:r>
            <a:r>
              <a:rPr lang="cs-CZ" dirty="0" smtClean="0"/>
              <a:t> </a:t>
            </a:r>
            <a:r>
              <a:rPr lang="cs-CZ" dirty="0" err="1" smtClean="0"/>
              <a:t>processed</a:t>
            </a:r>
            <a:endParaRPr lang="cs-CZ" dirty="0" smtClean="0"/>
          </a:p>
          <a:p>
            <a:pPr marL="822960" lvl="2" eaLnBrk="1" fontAlgn="auto" hangingPunct="1">
              <a:lnSpc>
                <a:spcPct val="90000"/>
              </a:lnSpc>
              <a:spcAft>
                <a:spcPts val="0"/>
              </a:spcAft>
              <a:buClr>
                <a:schemeClr val="accent3"/>
              </a:buClr>
              <a:buFont typeface="Wingdings 2"/>
              <a:buChar char=""/>
              <a:defRPr/>
            </a:pPr>
            <a:r>
              <a:rPr lang="cs-CZ" dirty="0" err="1" smtClean="0"/>
              <a:t>Accelerometers</a:t>
            </a:r>
            <a:r>
              <a:rPr lang="cs-CZ" dirty="0" smtClean="0"/>
              <a:t> </a:t>
            </a:r>
            <a:r>
              <a:rPr lang="cs-CZ" dirty="0" err="1" smtClean="0"/>
              <a:t>logs</a:t>
            </a:r>
            <a:r>
              <a:rPr lang="cs-CZ" dirty="0" smtClean="0"/>
              <a:t> </a:t>
            </a:r>
            <a:r>
              <a:rPr lang="cs-CZ" dirty="0" err="1" smtClean="0"/>
              <a:t>ready</a:t>
            </a:r>
            <a:r>
              <a:rPr lang="cs-CZ" dirty="0" smtClean="0"/>
              <a:t> (+ </a:t>
            </a:r>
            <a:r>
              <a:rPr lang="cs-CZ" dirty="0" err="1" smtClean="0"/>
              <a:t>we</a:t>
            </a:r>
            <a:r>
              <a:rPr lang="cs-CZ" dirty="0" smtClean="0"/>
              <a:t> </a:t>
            </a:r>
            <a:r>
              <a:rPr lang="cs-CZ" dirty="0" err="1" smtClean="0"/>
              <a:t>have</a:t>
            </a:r>
            <a:r>
              <a:rPr lang="cs-CZ" dirty="0" smtClean="0"/>
              <a:t> </a:t>
            </a:r>
            <a:r>
              <a:rPr lang="cs-CZ" dirty="0" err="1" smtClean="0"/>
              <a:t>about</a:t>
            </a:r>
            <a:r>
              <a:rPr lang="cs-CZ" dirty="0" smtClean="0"/>
              <a:t> 700 </a:t>
            </a:r>
            <a:r>
              <a:rPr lang="cs-CZ" dirty="0" err="1" smtClean="0"/>
              <a:t>accelerometers</a:t>
            </a:r>
            <a:r>
              <a:rPr lang="cs-CZ" dirty="0" smtClean="0"/>
              <a:t>)</a:t>
            </a:r>
          </a:p>
          <a:p>
            <a:pPr marL="822960" lvl="2" eaLnBrk="1" fontAlgn="auto" hangingPunct="1">
              <a:lnSpc>
                <a:spcPct val="90000"/>
              </a:lnSpc>
              <a:spcAft>
                <a:spcPts val="0"/>
              </a:spcAft>
              <a:buClr>
                <a:schemeClr val="accent3"/>
              </a:buClr>
              <a:buFont typeface="Wingdings 2"/>
              <a:buChar char=""/>
              <a:defRPr/>
            </a:pPr>
            <a:r>
              <a:rPr lang="cs-CZ" dirty="0" smtClean="0"/>
              <a:t>GIS data </a:t>
            </a:r>
            <a:r>
              <a:rPr lang="cs-CZ" dirty="0" err="1" smtClean="0"/>
              <a:t>ready</a:t>
            </a:r>
            <a:r>
              <a:rPr lang="cs-CZ" dirty="0" smtClean="0"/>
              <a:t> </a:t>
            </a:r>
            <a:r>
              <a:rPr lang="cs-CZ" dirty="0" err="1" smtClean="0"/>
              <a:t>due</a:t>
            </a:r>
            <a:r>
              <a:rPr lang="cs-CZ" dirty="0" smtClean="0"/>
              <a:t> to </a:t>
            </a:r>
            <a:r>
              <a:rPr lang="cs-CZ" dirty="0" err="1" smtClean="0"/>
              <a:t>same</a:t>
            </a:r>
            <a:r>
              <a:rPr lang="cs-CZ" dirty="0" smtClean="0"/>
              <a:t> </a:t>
            </a:r>
            <a:r>
              <a:rPr lang="cs-CZ" dirty="0" err="1" smtClean="0"/>
              <a:t>location</a:t>
            </a:r>
            <a:r>
              <a:rPr lang="cs-CZ" dirty="0" smtClean="0"/>
              <a:t> (Olomouc and Hradec </a:t>
            </a:r>
            <a:r>
              <a:rPr lang="cs-CZ" dirty="0" err="1" smtClean="0"/>
              <a:t>Kralove</a:t>
            </a:r>
            <a:r>
              <a:rPr lang="cs-CZ" dirty="0" smtClean="0"/>
              <a:t>)</a:t>
            </a:r>
          </a:p>
          <a:p>
            <a:pPr marL="822960" lvl="2" eaLnBrk="1" fontAlgn="auto" hangingPunct="1">
              <a:lnSpc>
                <a:spcPct val="90000"/>
              </a:lnSpc>
              <a:spcAft>
                <a:spcPts val="0"/>
              </a:spcAft>
              <a:buClr>
                <a:schemeClr val="accent3"/>
              </a:buClr>
              <a:buFont typeface="Wingdings 2"/>
              <a:buChar char=""/>
              <a:defRPr/>
            </a:pPr>
            <a:r>
              <a:rPr lang="cs-CZ" dirty="0" err="1" smtClean="0"/>
              <a:t>Possible</a:t>
            </a:r>
            <a:r>
              <a:rPr lang="cs-CZ" dirty="0" smtClean="0"/>
              <a:t> use </a:t>
            </a:r>
            <a:r>
              <a:rPr lang="cs-CZ" dirty="0" err="1" smtClean="0"/>
              <a:t>of</a:t>
            </a:r>
            <a:r>
              <a:rPr lang="cs-CZ" dirty="0" smtClean="0"/>
              <a:t> ANEWS in internet </a:t>
            </a:r>
            <a:r>
              <a:rPr lang="cs-CZ" dirty="0" err="1" smtClean="0"/>
              <a:t>system</a:t>
            </a:r>
            <a:r>
              <a:rPr lang="cs-CZ" dirty="0" smtClean="0"/>
              <a:t> INDARES.com</a:t>
            </a:r>
          </a:p>
          <a:p>
            <a:pPr marL="594360" lvl="2" indent="0" eaLnBrk="1" fontAlgn="auto" hangingPunct="1">
              <a:lnSpc>
                <a:spcPct val="90000"/>
              </a:lnSpc>
              <a:spcAft>
                <a:spcPts val="0"/>
              </a:spcAft>
              <a:buClr>
                <a:schemeClr val="accent3"/>
              </a:buClr>
              <a:buFont typeface="Wingdings 2" pitchFamily="18" charset="2"/>
              <a:buNone/>
              <a:defRPr/>
            </a:pPr>
            <a:endParaRPr lang="cs-CZ" dirty="0" smtClean="0"/>
          </a:p>
        </p:txBody>
      </p:sp>
      <p:sp>
        <p:nvSpPr>
          <p:cNvPr id="17412"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IPEN Sydney 2012</a:t>
            </a:r>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2031465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152400"/>
            <a:ext cx="8229600" cy="1066800"/>
          </a:xfrm>
        </p:spPr>
        <p:txBody>
          <a:bodyPr/>
          <a:lstStyle/>
          <a:p>
            <a:pPr eaLnBrk="1" hangingPunct="1"/>
            <a:r>
              <a:rPr lang="en-US" sz="3600" dirty="0" smtClean="0">
                <a:solidFill>
                  <a:srgbClr val="001B54"/>
                </a:solidFill>
              </a:rPr>
              <a:t>IPEN Adolescent – Czech Republic</a:t>
            </a:r>
            <a:endParaRPr lang="en-US" dirty="0" smtClean="0">
              <a:solidFill>
                <a:srgbClr val="001B54"/>
              </a:solidFill>
            </a:endParaRPr>
          </a:p>
        </p:txBody>
      </p:sp>
      <p:sp>
        <p:nvSpPr>
          <p:cNvPr id="18435" name="Rectangle 3"/>
          <p:cNvSpPr>
            <a:spLocks noGrp="1" noChangeArrowheads="1"/>
          </p:cNvSpPr>
          <p:nvPr>
            <p:ph sz="quarter" idx="1"/>
          </p:nvPr>
        </p:nvSpPr>
        <p:spPr>
          <a:xfrm>
            <a:off x="533400" y="1905000"/>
            <a:ext cx="8229600" cy="4324350"/>
          </a:xfrm>
        </p:spPr>
        <p:txBody>
          <a:bodyPr/>
          <a:lstStyle/>
          <a:p>
            <a:pPr eaLnBrk="1" hangingPunct="1">
              <a:lnSpc>
                <a:spcPct val="90000"/>
              </a:lnSpc>
            </a:pPr>
            <a:r>
              <a:rPr lang="en-US" sz="2800" smtClean="0"/>
              <a:t>Investigators please report on status of:</a:t>
            </a:r>
          </a:p>
          <a:p>
            <a:pPr lvl="1" eaLnBrk="1" hangingPunct="1">
              <a:lnSpc>
                <a:spcPct val="90000"/>
              </a:lnSpc>
            </a:pPr>
            <a:r>
              <a:rPr lang="en-US" sz="2400" smtClean="0"/>
              <a:t>GIS &amp; Neighborhood selection</a:t>
            </a:r>
          </a:p>
          <a:p>
            <a:pPr lvl="2" indent="-273050" eaLnBrk="1" hangingPunct="1">
              <a:lnSpc>
                <a:spcPct val="90000"/>
              </a:lnSpc>
              <a:buFont typeface="Wingdings" pitchFamily="2" charset="2"/>
              <a:buChar char=""/>
            </a:pPr>
            <a:r>
              <a:rPr lang="cs-CZ" smtClean="0"/>
              <a:t>GIS based on IPEN adults – data ready</a:t>
            </a:r>
          </a:p>
          <a:p>
            <a:pPr lvl="2" indent="-273050" eaLnBrk="1" hangingPunct="1">
              <a:lnSpc>
                <a:spcPct val="90000"/>
              </a:lnSpc>
              <a:buFont typeface="Wingdings" pitchFamily="2" charset="2"/>
              <a:buChar char=""/>
            </a:pPr>
            <a:r>
              <a:rPr lang="en-US" smtClean="0"/>
              <a:t>Neighborhood </a:t>
            </a:r>
            <a:r>
              <a:rPr lang="cs-CZ" smtClean="0"/>
              <a:t>selection will be made based on the buffer of schools – students then will report their physical activity in home neighborhood</a:t>
            </a:r>
          </a:p>
          <a:p>
            <a:pPr lvl="2" indent="-273050" eaLnBrk="1" hangingPunct="1">
              <a:lnSpc>
                <a:spcPct val="90000"/>
              </a:lnSpc>
              <a:buFont typeface="Wingdings" pitchFamily="2" charset="2"/>
              <a:buChar char=""/>
            </a:pPr>
            <a:r>
              <a:rPr lang="cs-CZ" smtClean="0"/>
              <a:t>School environments as other outcome will be observed in this study</a:t>
            </a:r>
            <a:endParaRPr lang="en-US" smtClean="0"/>
          </a:p>
        </p:txBody>
      </p:sp>
      <p:sp>
        <p:nvSpPr>
          <p:cNvPr id="18436"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IPEN Sydney 2012</a:t>
            </a:r>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3183756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52400"/>
            <a:ext cx="8229600" cy="1066800"/>
          </a:xfrm>
        </p:spPr>
        <p:txBody>
          <a:bodyPr/>
          <a:lstStyle/>
          <a:p>
            <a:pPr eaLnBrk="1" hangingPunct="1"/>
            <a:r>
              <a:rPr lang="en-US" sz="3600" dirty="0" smtClean="0">
                <a:solidFill>
                  <a:srgbClr val="001B54"/>
                </a:solidFill>
              </a:rPr>
              <a:t>IPEN Adolescent – Czech Republic</a:t>
            </a:r>
            <a:endParaRPr lang="en-US" dirty="0" smtClean="0">
              <a:solidFill>
                <a:srgbClr val="001B54"/>
              </a:solidFill>
            </a:endParaRPr>
          </a:p>
        </p:txBody>
      </p:sp>
      <p:sp>
        <p:nvSpPr>
          <p:cNvPr id="19459" name="Rectangle 3"/>
          <p:cNvSpPr>
            <a:spLocks noGrp="1" noChangeArrowheads="1"/>
          </p:cNvSpPr>
          <p:nvPr>
            <p:ph sz="quarter" idx="1"/>
          </p:nvPr>
        </p:nvSpPr>
        <p:spPr>
          <a:xfrm>
            <a:off x="533400" y="1905000"/>
            <a:ext cx="8229600" cy="4324350"/>
          </a:xfrm>
        </p:spPr>
        <p:txBody>
          <a:bodyPr/>
          <a:lstStyle/>
          <a:p>
            <a:pPr eaLnBrk="1" hangingPunct="1">
              <a:lnSpc>
                <a:spcPct val="90000"/>
              </a:lnSpc>
            </a:pPr>
            <a:r>
              <a:rPr lang="en-US" sz="2800" smtClean="0"/>
              <a:t>Investigators please report on status of:</a:t>
            </a:r>
          </a:p>
          <a:p>
            <a:pPr lvl="1" eaLnBrk="1" hangingPunct="1">
              <a:lnSpc>
                <a:spcPct val="90000"/>
              </a:lnSpc>
            </a:pPr>
            <a:r>
              <a:rPr lang="en-US" sz="2400" smtClean="0"/>
              <a:t>Participant recruitment &amp; data collection</a:t>
            </a:r>
            <a:endParaRPr lang="cs-CZ" sz="2400" smtClean="0"/>
          </a:p>
          <a:p>
            <a:pPr lvl="2" indent="-273050" eaLnBrk="1" hangingPunct="1">
              <a:lnSpc>
                <a:spcPct val="90000"/>
              </a:lnSpc>
              <a:buFont typeface="Wingdings" pitchFamily="2" charset="2"/>
              <a:buChar char=""/>
            </a:pPr>
            <a:r>
              <a:rPr lang="cs-CZ" smtClean="0"/>
              <a:t>Students and pupils from schools in Olomouc and Hradec Kralove meeting the age criteria</a:t>
            </a:r>
          </a:p>
          <a:p>
            <a:pPr lvl="2" indent="-273050" eaLnBrk="1" hangingPunct="1">
              <a:lnSpc>
                <a:spcPct val="90000"/>
              </a:lnSpc>
              <a:buFont typeface="Wingdings" pitchFamily="2" charset="2"/>
              <a:buChar char=""/>
            </a:pPr>
            <a:r>
              <a:rPr lang="cs-CZ" smtClean="0"/>
              <a:t>Starting the data collection in spring 2013 and repeating in fall 2013</a:t>
            </a:r>
          </a:p>
          <a:p>
            <a:pPr lvl="2" indent="-273050" eaLnBrk="1" hangingPunct="1">
              <a:lnSpc>
                <a:spcPct val="90000"/>
              </a:lnSpc>
              <a:buFont typeface="Wingdings" pitchFamily="2" charset="2"/>
              <a:buChar char=""/>
            </a:pPr>
            <a:r>
              <a:rPr lang="cs-CZ" smtClean="0"/>
              <a:t>We expect to have 400 adolescents monitored in both Olomouc and Hradec Kralove</a:t>
            </a:r>
            <a:endParaRPr lang="en-US" smtClean="0"/>
          </a:p>
        </p:txBody>
      </p:sp>
      <p:sp>
        <p:nvSpPr>
          <p:cNvPr id="19460"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IPEN Sydney 2012</a:t>
            </a:r>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1062390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3600" dirty="0" smtClean="0">
                <a:solidFill>
                  <a:srgbClr val="001B54"/>
                </a:solidFill>
              </a:rPr>
              <a:t>IPEN Adolescent – Czech Republic</a:t>
            </a:r>
            <a:endParaRPr lang="en-US" dirty="0" smtClean="0">
              <a:solidFill>
                <a:srgbClr val="001B54"/>
              </a:solidFill>
            </a:endParaRPr>
          </a:p>
        </p:txBody>
      </p:sp>
      <p:sp>
        <p:nvSpPr>
          <p:cNvPr id="20483" name="Footer Placeholder 2"/>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IPEN Sydney 2012</a:t>
            </a:r>
          </a:p>
        </p:txBody>
      </p:sp>
      <p:sp>
        <p:nvSpPr>
          <p:cNvPr id="20484" name="Content Placeholder 3"/>
          <p:cNvSpPr>
            <a:spLocks noGrp="1"/>
          </p:cNvSpPr>
          <p:nvPr>
            <p:ph sz="quarter" idx="1"/>
          </p:nvPr>
        </p:nvSpPr>
        <p:spPr>
          <a:xfrm>
            <a:off x="301625" y="1527175"/>
            <a:ext cx="8504238" cy="4572000"/>
          </a:xfrm>
        </p:spPr>
        <p:txBody>
          <a:bodyPr/>
          <a:lstStyle/>
          <a:p>
            <a:pPr eaLnBrk="1" hangingPunct="1"/>
            <a:r>
              <a:rPr lang="cs-CZ" smtClean="0"/>
              <a:t>Research grant from ministry is over (succesful evaluation)</a:t>
            </a:r>
          </a:p>
          <a:p>
            <a:pPr eaLnBrk="1" hangingPunct="1"/>
            <a:r>
              <a:rPr lang="cs-CZ" smtClean="0"/>
              <a:t>Support from the research money from ministry allows continue in the same range</a:t>
            </a:r>
          </a:p>
          <a:p>
            <a:pPr eaLnBrk="1" hangingPunct="1"/>
            <a:r>
              <a:rPr lang="cs-CZ" smtClean="0"/>
              <a:t>New post-doc positions (one will be oriented at the IPEN-youths grant) and Ph.D. student involved in this topic</a:t>
            </a:r>
          </a:p>
          <a:p>
            <a:pPr eaLnBrk="1" hangingPunct="1"/>
            <a:r>
              <a:rPr lang="cs-CZ" smtClean="0"/>
              <a:t>Ready for data collection (accelerometers, surveys, </a:t>
            </a:r>
            <a:r>
              <a:rPr lang="en-US" smtClean="0"/>
              <a:t>supporting </a:t>
            </a:r>
            <a:r>
              <a:rPr lang="cs-CZ" smtClean="0"/>
              <a:t>materials, staff)</a:t>
            </a:r>
          </a:p>
          <a:p>
            <a:pPr eaLnBrk="1" hangingPunct="1"/>
            <a:r>
              <a:rPr lang="cs-CZ" smtClean="0"/>
              <a:t>Poor in writing papers </a:t>
            </a:r>
            <a:r>
              <a:rPr lang="cs-CZ" smtClean="0">
                <a:sym typeface="Wingdings" pitchFamily="2" charset="2"/>
              </a:rPr>
              <a:t></a:t>
            </a:r>
            <a:endParaRPr lang="cs-CZ" smtClean="0"/>
          </a:p>
        </p:txBody>
      </p:sp>
    </p:spTree>
    <p:extLst>
      <p:ext uri="{BB962C8B-B14F-4D97-AF65-F5344CB8AC3E}">
        <p14:creationId xmlns:p14="http://schemas.microsoft.com/office/powerpoint/2010/main" val="260331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53000" y="685800"/>
            <a:ext cx="3810000" cy="563562"/>
          </a:xfrm>
        </p:spPr>
        <p:txBody>
          <a:bodyPr>
            <a:normAutofit fontScale="90000"/>
          </a:bodyPr>
          <a:lstStyle/>
          <a:p>
            <a:pPr algn="r"/>
            <a:r>
              <a:rPr lang="en-NZ" dirty="0" smtClean="0"/>
              <a:t>Executive Committee</a:t>
            </a:r>
            <a:endParaRPr lang="en-NZ" dirty="0"/>
          </a:p>
        </p:txBody>
      </p:sp>
      <p:graphicFrame>
        <p:nvGraphicFramePr>
          <p:cNvPr id="7" name="Content Placeholder 6"/>
          <p:cNvGraphicFramePr>
            <a:graphicFrameLocks noGrp="1"/>
          </p:cNvGraphicFramePr>
          <p:nvPr>
            <p:ph idx="1"/>
          </p:nvPr>
        </p:nvGraphicFramePr>
        <p:xfrm>
          <a:off x="76200" y="228600"/>
          <a:ext cx="67818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858000" y="1600200"/>
            <a:ext cx="1981200" cy="2862322"/>
          </a:xfrm>
          <a:prstGeom prst="rect">
            <a:avLst/>
          </a:prstGeom>
          <a:noFill/>
        </p:spPr>
        <p:txBody>
          <a:bodyPr wrap="square" rtlCol="0">
            <a:spAutoFit/>
          </a:bodyPr>
          <a:lstStyle/>
          <a:p>
            <a:pPr>
              <a:buFont typeface="Arial" pitchFamily="34" charset="0"/>
              <a:buChar char="•"/>
            </a:pPr>
            <a:r>
              <a:rPr lang="en-NZ" sz="2000" dirty="0" smtClean="0"/>
              <a:t> who are you? </a:t>
            </a:r>
          </a:p>
          <a:p>
            <a:pPr>
              <a:buFont typeface="Arial" pitchFamily="34" charset="0"/>
              <a:buChar char="•"/>
            </a:pPr>
            <a:r>
              <a:rPr lang="en-NZ" sz="2000" dirty="0" smtClean="0"/>
              <a:t> where are you from? </a:t>
            </a:r>
          </a:p>
          <a:p>
            <a:pPr>
              <a:buFont typeface="Arial" pitchFamily="34" charset="0"/>
              <a:buChar char="•"/>
            </a:pPr>
            <a:r>
              <a:rPr lang="en-NZ" sz="2000" dirty="0" smtClean="0"/>
              <a:t> what do you do? </a:t>
            </a:r>
          </a:p>
          <a:p>
            <a:pPr>
              <a:buFont typeface="Arial" pitchFamily="34" charset="0"/>
              <a:buChar char="•"/>
            </a:pPr>
            <a:r>
              <a:rPr lang="en-NZ" sz="2000" dirty="0" smtClean="0"/>
              <a:t> what do you like to do at the weekend?</a:t>
            </a:r>
          </a:p>
          <a:p>
            <a:pPr>
              <a:buFont typeface="Arial" pitchFamily="34" charset="0"/>
              <a:buChar char="•"/>
            </a:pPr>
            <a:r>
              <a:rPr lang="en-NZ" sz="2000" dirty="0"/>
              <a:t>a</a:t>
            </a:r>
            <a:r>
              <a:rPr lang="en-NZ" sz="2000" dirty="0" smtClean="0"/>
              <a:t>nything else?</a:t>
            </a:r>
            <a:endParaRPr lang="en-NZ" sz="2000" dirty="0"/>
          </a:p>
        </p:txBody>
      </p:sp>
      <p:sp>
        <p:nvSpPr>
          <p:cNvPr id="9" name="Oval 8"/>
          <p:cNvSpPr/>
          <p:nvPr/>
        </p:nvSpPr>
        <p:spPr>
          <a:xfrm>
            <a:off x="2133600" y="2514600"/>
            <a:ext cx="2590800" cy="1828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NZ" b="1" dirty="0" smtClean="0"/>
              <a:t>IPEN-A</a:t>
            </a:r>
            <a:endParaRPr lang="en-NZ"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152400"/>
            <a:ext cx="8229600" cy="1066800"/>
          </a:xfrm>
        </p:spPr>
        <p:txBody>
          <a:bodyPr/>
          <a:lstStyle/>
          <a:p>
            <a:pPr eaLnBrk="1" hangingPunct="1"/>
            <a:r>
              <a:rPr lang="en-US" dirty="0" smtClean="0">
                <a:solidFill>
                  <a:srgbClr val="001B54"/>
                </a:solidFill>
              </a:rPr>
              <a:t>IPEN Adolescent - Portugal</a:t>
            </a:r>
          </a:p>
        </p:txBody>
      </p:sp>
      <p:sp>
        <p:nvSpPr>
          <p:cNvPr id="19459" name="Rectangle 3"/>
          <p:cNvSpPr>
            <a:spLocks noGrp="1" noChangeArrowheads="1"/>
          </p:cNvSpPr>
          <p:nvPr>
            <p:ph sz="quarter" idx="1"/>
          </p:nvPr>
        </p:nvSpPr>
        <p:spPr>
          <a:xfrm>
            <a:off x="228600" y="1447800"/>
            <a:ext cx="8534400" cy="4781550"/>
          </a:xfrm>
        </p:spPr>
        <p:txBody>
          <a:bodyPr>
            <a:normAutofit/>
          </a:bodyPr>
          <a:lstStyle/>
          <a:p>
            <a:pPr marL="274320" indent="-274320" eaLnBrk="1" fontAlgn="auto" hangingPunct="1">
              <a:lnSpc>
                <a:spcPct val="90000"/>
              </a:lnSpc>
              <a:spcAft>
                <a:spcPts val="0"/>
              </a:spcAft>
              <a:buFont typeface="Wingdings 2"/>
              <a:buChar char=""/>
              <a:defRPr/>
            </a:pPr>
            <a:r>
              <a:rPr lang="en-US" sz="2800" dirty="0"/>
              <a:t>Investigators please report on status of:</a:t>
            </a:r>
          </a:p>
          <a:p>
            <a:pPr marL="548640" lvl="1" indent="-274320" eaLnBrk="1" fontAlgn="auto" hangingPunct="1">
              <a:lnSpc>
                <a:spcPct val="90000"/>
              </a:lnSpc>
              <a:spcAft>
                <a:spcPts val="0"/>
              </a:spcAft>
              <a:buFont typeface="Wingdings"/>
              <a:buChar char=""/>
              <a:defRPr/>
            </a:pPr>
            <a:r>
              <a:rPr lang="en-US" sz="2400" dirty="0"/>
              <a:t>Funding</a:t>
            </a:r>
          </a:p>
          <a:p>
            <a:pPr marL="548640" lvl="1" indent="-274320" eaLnBrk="1" fontAlgn="auto" hangingPunct="1">
              <a:lnSpc>
                <a:spcPct val="90000"/>
              </a:lnSpc>
              <a:spcAft>
                <a:spcPts val="0"/>
              </a:spcAft>
              <a:buFont typeface="Wingdings"/>
              <a:buChar char=""/>
              <a:defRPr/>
            </a:pPr>
            <a:r>
              <a:rPr lang="en-US" sz="2400" dirty="0" smtClean="0"/>
              <a:t>Staffing - </a:t>
            </a:r>
            <a:r>
              <a:rPr lang="pt-PT" sz="2400" dirty="0" smtClean="0"/>
              <a:t>4 </a:t>
            </a:r>
            <a:r>
              <a:rPr lang="pt-PT" sz="2400" dirty="0" err="1"/>
              <a:t>persons</a:t>
            </a:r>
            <a:endParaRPr lang="pt-PT" sz="2400" dirty="0"/>
          </a:p>
          <a:p>
            <a:pPr marL="0" indent="0" eaLnBrk="1" hangingPunct="1">
              <a:buFont typeface="Wingdings 2" pitchFamily="18" charset="2"/>
              <a:buNone/>
              <a:defRPr/>
            </a:pPr>
            <a:r>
              <a:rPr lang="pt-PT" sz="2000" dirty="0" smtClean="0"/>
              <a:t>Andreia – </a:t>
            </a:r>
            <a:r>
              <a:rPr lang="pt-PT" sz="2000" dirty="0" err="1" smtClean="0"/>
              <a:t>Acelerometer</a:t>
            </a:r>
            <a:r>
              <a:rPr lang="pt-PT" sz="2000" dirty="0" smtClean="0"/>
              <a:t> </a:t>
            </a:r>
            <a:r>
              <a:rPr lang="pt-PT" sz="2000" dirty="0" err="1" smtClean="0"/>
              <a:t>and</a:t>
            </a:r>
            <a:r>
              <a:rPr lang="pt-PT" sz="2000" dirty="0" smtClean="0"/>
              <a:t> GPS data </a:t>
            </a:r>
            <a:r>
              <a:rPr lang="pt-PT" sz="2000" dirty="0" err="1" smtClean="0"/>
              <a:t>collection</a:t>
            </a:r>
            <a:r>
              <a:rPr lang="pt-PT" sz="2000" dirty="0" smtClean="0"/>
              <a:t> </a:t>
            </a:r>
            <a:r>
              <a:rPr lang="pt-PT" sz="2000" dirty="0" err="1" smtClean="0"/>
              <a:t>and</a:t>
            </a:r>
            <a:r>
              <a:rPr lang="pt-PT" sz="2000" dirty="0" smtClean="0"/>
              <a:t> analises</a:t>
            </a:r>
          </a:p>
          <a:p>
            <a:pPr marL="0" indent="0" eaLnBrk="1" hangingPunct="1">
              <a:buFont typeface="Wingdings 2" pitchFamily="18" charset="2"/>
              <a:buNone/>
              <a:defRPr/>
            </a:pPr>
            <a:r>
              <a:rPr lang="pt-PT" sz="2000" dirty="0" smtClean="0"/>
              <a:t>Rose </a:t>
            </a:r>
            <a:r>
              <a:rPr lang="pt-PT" sz="2000" dirty="0" err="1" smtClean="0"/>
              <a:t>and</a:t>
            </a:r>
            <a:r>
              <a:rPr lang="pt-PT" sz="2000" dirty="0" smtClean="0"/>
              <a:t> Paula – SIG </a:t>
            </a:r>
            <a:r>
              <a:rPr lang="pt-PT" sz="2000" dirty="0" err="1" smtClean="0"/>
              <a:t>and</a:t>
            </a:r>
            <a:r>
              <a:rPr lang="pt-PT" sz="2000" dirty="0" smtClean="0"/>
              <a:t> </a:t>
            </a:r>
            <a:r>
              <a:rPr lang="pt-PT" sz="2000" dirty="0" err="1" smtClean="0"/>
              <a:t>questionnaires</a:t>
            </a:r>
            <a:endParaRPr lang="pt-PT" sz="2000" dirty="0" smtClean="0"/>
          </a:p>
          <a:p>
            <a:pPr marL="0" indent="0" eaLnBrk="1" hangingPunct="1">
              <a:buFont typeface="Wingdings 2" pitchFamily="18" charset="2"/>
              <a:buNone/>
              <a:defRPr/>
            </a:pPr>
            <a:r>
              <a:rPr lang="pt-PT" sz="2000" dirty="0" smtClean="0"/>
              <a:t>Tânia – data </a:t>
            </a:r>
            <a:r>
              <a:rPr lang="pt-PT" sz="2000" dirty="0" err="1" smtClean="0"/>
              <a:t>colection</a:t>
            </a:r>
            <a:endParaRPr lang="pt-PT" sz="2000" dirty="0" smtClean="0"/>
          </a:p>
          <a:p>
            <a:pPr marL="548640" lvl="1" indent="-274320" eaLnBrk="1" fontAlgn="auto" hangingPunct="1">
              <a:lnSpc>
                <a:spcPct val="90000"/>
              </a:lnSpc>
              <a:spcAft>
                <a:spcPts val="0"/>
              </a:spcAft>
              <a:buFont typeface="Wingdings"/>
              <a:buChar char=""/>
              <a:defRPr/>
            </a:pPr>
            <a:r>
              <a:rPr lang="en-US" sz="2400" dirty="0" smtClean="0"/>
              <a:t>Training </a:t>
            </a:r>
            <a:r>
              <a:rPr lang="en-US" sz="2400" dirty="0"/>
              <a:t>needs</a:t>
            </a:r>
          </a:p>
          <a:p>
            <a:pPr marL="822960" lvl="2" eaLnBrk="1" fontAlgn="auto" hangingPunct="1">
              <a:lnSpc>
                <a:spcPct val="90000"/>
              </a:lnSpc>
              <a:spcAft>
                <a:spcPts val="0"/>
              </a:spcAft>
              <a:buClr>
                <a:schemeClr val="accent3"/>
              </a:buClr>
              <a:buFont typeface="Wingdings 2"/>
              <a:buChar char=""/>
              <a:defRPr/>
            </a:pPr>
            <a:r>
              <a:rPr lang="en-US" dirty="0" smtClean="0"/>
              <a:t>Accelerometer: √ ; wear time validation; </a:t>
            </a:r>
            <a:r>
              <a:rPr lang="en-US" dirty="0" err="1" smtClean="0"/>
              <a:t>Meterplus</a:t>
            </a:r>
            <a:r>
              <a:rPr lang="en-US" dirty="0" smtClean="0"/>
              <a:t>; </a:t>
            </a:r>
            <a:endParaRPr lang="en-US" dirty="0"/>
          </a:p>
          <a:p>
            <a:pPr marL="822960" lvl="2" eaLnBrk="1" fontAlgn="auto" hangingPunct="1">
              <a:lnSpc>
                <a:spcPct val="90000"/>
              </a:lnSpc>
              <a:spcAft>
                <a:spcPts val="0"/>
              </a:spcAft>
              <a:buClr>
                <a:schemeClr val="accent3"/>
              </a:buClr>
              <a:buFont typeface="Wingdings 2"/>
              <a:buChar char=""/>
              <a:defRPr/>
            </a:pPr>
            <a:r>
              <a:rPr lang="en-US" dirty="0" smtClean="0"/>
              <a:t>GIS: variables used and information gathering is difficult/</a:t>
            </a:r>
            <a:r>
              <a:rPr lang="en-US" dirty="0" err="1" smtClean="0"/>
              <a:t>payed</a:t>
            </a:r>
            <a:endParaRPr lang="en-US" dirty="0"/>
          </a:p>
          <a:p>
            <a:pPr marL="548640" lvl="1" indent="-274320" eaLnBrk="1" fontAlgn="auto" hangingPunct="1">
              <a:lnSpc>
                <a:spcPct val="90000"/>
              </a:lnSpc>
              <a:spcAft>
                <a:spcPts val="0"/>
              </a:spcAft>
              <a:buFont typeface="Wingdings"/>
              <a:buChar char=""/>
              <a:defRPr/>
            </a:pPr>
            <a:r>
              <a:rPr lang="en-US" sz="2400" dirty="0"/>
              <a:t>Materials preparation</a:t>
            </a:r>
          </a:p>
          <a:p>
            <a:pPr marL="822960" lvl="2" eaLnBrk="1" fontAlgn="auto" hangingPunct="1">
              <a:lnSpc>
                <a:spcPct val="90000"/>
              </a:lnSpc>
              <a:spcAft>
                <a:spcPts val="0"/>
              </a:spcAft>
              <a:buClr>
                <a:schemeClr val="accent3"/>
              </a:buClr>
              <a:buFont typeface="Wingdings 2"/>
              <a:buChar char=""/>
              <a:defRPr/>
            </a:pPr>
            <a:r>
              <a:rPr lang="en-US" dirty="0"/>
              <a:t>Survey </a:t>
            </a:r>
            <a:r>
              <a:rPr lang="en-US" dirty="0" smtClean="0"/>
              <a:t>translation: awaiting feedback and new questions remaining</a:t>
            </a:r>
          </a:p>
          <a:p>
            <a:pPr marL="274320" lvl="1" indent="0" eaLnBrk="1" fontAlgn="auto" hangingPunct="1">
              <a:lnSpc>
                <a:spcPct val="90000"/>
              </a:lnSpc>
              <a:spcAft>
                <a:spcPts val="0"/>
              </a:spcAft>
              <a:buFont typeface="Wingdings" pitchFamily="2" charset="2"/>
              <a:buNone/>
              <a:defRPr/>
            </a:pPr>
            <a:endParaRPr lang="en-US" sz="2400" dirty="0"/>
          </a:p>
        </p:txBody>
      </p:sp>
      <p:sp>
        <p:nvSpPr>
          <p:cNvPr id="14340"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IPEN Sydney 2012</a:t>
            </a:r>
          </a:p>
        </p:txBody>
      </p:sp>
      <p:pic>
        <p:nvPicPr>
          <p:cNvPr id="5" name="Picture 4" descr="IPEN_logo.tif"/>
          <p:cNvPicPr>
            <a:picLocks noChangeAspect="1"/>
          </p:cNvPicPr>
          <p:nvPr/>
        </p:nvPicPr>
        <p:blipFill>
          <a:blip r:embed="rId3"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2281606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solidFill>
                  <a:srgbClr val="001B54"/>
                </a:solidFill>
              </a:rPr>
              <a:t>IPEN Adolescent - Portugal</a:t>
            </a:r>
          </a:p>
        </p:txBody>
      </p:sp>
      <p:sp>
        <p:nvSpPr>
          <p:cNvPr id="15363" name="Footer Placeholder 2"/>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IPEN Sydney 2012</a:t>
            </a:r>
          </a:p>
        </p:txBody>
      </p:sp>
      <p:sp>
        <p:nvSpPr>
          <p:cNvPr id="15364" name="Content Placeholder 3"/>
          <p:cNvSpPr>
            <a:spLocks noGrp="1"/>
          </p:cNvSpPr>
          <p:nvPr>
            <p:ph sz="quarter" idx="1"/>
          </p:nvPr>
        </p:nvSpPr>
        <p:spPr>
          <a:xfrm>
            <a:off x="301625" y="1527175"/>
            <a:ext cx="8504238" cy="4572000"/>
          </a:xfrm>
        </p:spPr>
        <p:txBody>
          <a:bodyPr/>
          <a:lstStyle/>
          <a:p>
            <a:pPr marL="548640" lvl="1" indent="-274320" eaLnBrk="1" fontAlgn="auto" hangingPunct="1">
              <a:lnSpc>
                <a:spcPct val="90000"/>
              </a:lnSpc>
              <a:spcAft>
                <a:spcPts val="0"/>
              </a:spcAft>
              <a:buFont typeface="Wingdings"/>
              <a:buChar char=""/>
              <a:defRPr/>
            </a:pPr>
            <a:r>
              <a:rPr lang="en-US" sz="2400" dirty="0"/>
              <a:t>GIS &amp; Neighborhood </a:t>
            </a:r>
            <a:r>
              <a:rPr lang="en-US" sz="2400" dirty="0" smtClean="0"/>
              <a:t>selection: </a:t>
            </a:r>
          </a:p>
          <a:p>
            <a:pPr marL="274320" lvl="1" indent="0" eaLnBrk="1" fontAlgn="auto" hangingPunct="1">
              <a:lnSpc>
                <a:spcPct val="90000"/>
              </a:lnSpc>
              <a:spcAft>
                <a:spcPts val="0"/>
              </a:spcAft>
              <a:buFont typeface="Wingdings" pitchFamily="2" charset="2"/>
              <a:buNone/>
              <a:defRPr/>
            </a:pPr>
            <a:r>
              <a:rPr lang="en-US" sz="2000" dirty="0" smtClean="0">
                <a:solidFill>
                  <a:schemeClr val="tx1"/>
                </a:solidFill>
              </a:rPr>
              <a:t>	schools from High and Low SES recruited both in high and low walkability areas</a:t>
            </a:r>
          </a:p>
          <a:p>
            <a:pPr marL="274320" lvl="1" indent="0" eaLnBrk="1" fontAlgn="auto" hangingPunct="1">
              <a:lnSpc>
                <a:spcPct val="90000"/>
              </a:lnSpc>
              <a:spcAft>
                <a:spcPts val="0"/>
              </a:spcAft>
              <a:buFont typeface="Wingdings" pitchFamily="2" charset="2"/>
              <a:buNone/>
              <a:defRPr/>
            </a:pPr>
            <a:endParaRPr lang="en-US" sz="2000" dirty="0">
              <a:solidFill>
                <a:schemeClr val="tx1"/>
              </a:solidFill>
            </a:endParaRPr>
          </a:p>
          <a:p>
            <a:pPr marL="548640" lvl="1" indent="-274320" eaLnBrk="1" fontAlgn="auto" hangingPunct="1">
              <a:lnSpc>
                <a:spcPct val="90000"/>
              </a:lnSpc>
              <a:spcAft>
                <a:spcPts val="0"/>
              </a:spcAft>
              <a:buFont typeface="Wingdings"/>
              <a:buChar char=""/>
              <a:defRPr/>
            </a:pPr>
            <a:r>
              <a:rPr lang="en-US" sz="2400" dirty="0"/>
              <a:t>Participant recruitment &amp; data </a:t>
            </a:r>
            <a:r>
              <a:rPr lang="en-US" sz="2400" dirty="0" smtClean="0"/>
              <a:t>collection: </a:t>
            </a:r>
            <a:r>
              <a:rPr lang="en-US" sz="2000" dirty="0" smtClean="0">
                <a:solidFill>
                  <a:schemeClr val="tx1"/>
                </a:solidFill>
              </a:rPr>
              <a:t>all students will be invited and parent written consent will be needed - </a:t>
            </a:r>
            <a:r>
              <a:rPr lang="pt-PT" sz="2000" dirty="0" smtClean="0">
                <a:solidFill>
                  <a:schemeClr val="tx1"/>
                </a:solidFill>
              </a:rPr>
              <a:t>300 </a:t>
            </a:r>
            <a:r>
              <a:rPr lang="pt-PT" sz="2000" dirty="0" err="1" smtClean="0">
                <a:solidFill>
                  <a:schemeClr val="tx1"/>
                </a:solidFill>
              </a:rPr>
              <a:t>students</a:t>
            </a:r>
            <a:r>
              <a:rPr lang="pt-PT" sz="2000" dirty="0" smtClean="0">
                <a:solidFill>
                  <a:schemeClr val="tx1"/>
                </a:solidFill>
              </a:rPr>
              <a:t> </a:t>
            </a:r>
            <a:r>
              <a:rPr lang="pt-PT" sz="2000" dirty="0" err="1" smtClean="0">
                <a:solidFill>
                  <a:schemeClr val="tx1"/>
                </a:solidFill>
              </a:rPr>
              <a:t>from</a:t>
            </a:r>
            <a:r>
              <a:rPr lang="pt-PT" sz="2000" dirty="0" smtClean="0">
                <a:solidFill>
                  <a:schemeClr val="tx1"/>
                </a:solidFill>
              </a:rPr>
              <a:t> </a:t>
            </a:r>
            <a:r>
              <a:rPr lang="pt-PT" sz="2000" dirty="0" err="1" smtClean="0">
                <a:solidFill>
                  <a:schemeClr val="tx1"/>
                </a:solidFill>
              </a:rPr>
              <a:t>public</a:t>
            </a:r>
            <a:r>
              <a:rPr lang="pt-PT" sz="2000" dirty="0" smtClean="0">
                <a:solidFill>
                  <a:schemeClr val="tx1"/>
                </a:solidFill>
              </a:rPr>
              <a:t> </a:t>
            </a:r>
            <a:r>
              <a:rPr lang="pt-PT" sz="2000" dirty="0" err="1" smtClean="0">
                <a:solidFill>
                  <a:schemeClr val="tx1"/>
                </a:solidFill>
              </a:rPr>
              <a:t>schools</a:t>
            </a:r>
            <a:r>
              <a:rPr lang="pt-PT" sz="2000" dirty="0" smtClean="0">
                <a:solidFill>
                  <a:schemeClr val="tx1"/>
                </a:solidFill>
              </a:rPr>
              <a:t> in Porto </a:t>
            </a:r>
            <a:r>
              <a:rPr lang="pt-PT" sz="2000" dirty="0" err="1" smtClean="0">
                <a:solidFill>
                  <a:schemeClr val="tx1"/>
                </a:solidFill>
              </a:rPr>
              <a:t>area</a:t>
            </a:r>
            <a:r>
              <a:rPr lang="pt-PT" sz="2000" dirty="0" smtClean="0">
                <a:solidFill>
                  <a:schemeClr val="tx1"/>
                </a:solidFill>
              </a:rPr>
              <a:t>; data </a:t>
            </a:r>
            <a:r>
              <a:rPr lang="pt-PT" sz="2000" dirty="0" err="1" smtClean="0">
                <a:solidFill>
                  <a:schemeClr val="tx1"/>
                </a:solidFill>
              </a:rPr>
              <a:t>collection</a:t>
            </a:r>
            <a:r>
              <a:rPr lang="pt-PT" sz="2000" dirty="0" smtClean="0">
                <a:solidFill>
                  <a:schemeClr val="tx1"/>
                </a:solidFill>
              </a:rPr>
              <a:t> to </a:t>
            </a:r>
            <a:r>
              <a:rPr lang="pt-PT" sz="2000" dirty="0" err="1" smtClean="0">
                <a:solidFill>
                  <a:schemeClr val="tx1"/>
                </a:solidFill>
              </a:rPr>
              <a:t>begin</a:t>
            </a:r>
            <a:r>
              <a:rPr lang="pt-PT" sz="2000" dirty="0" smtClean="0">
                <a:solidFill>
                  <a:schemeClr val="tx1"/>
                </a:solidFill>
              </a:rPr>
              <a:t> in </a:t>
            </a:r>
            <a:r>
              <a:rPr lang="pt-PT" sz="2000" dirty="0" err="1" smtClean="0">
                <a:solidFill>
                  <a:schemeClr val="tx1"/>
                </a:solidFill>
              </a:rPr>
              <a:t>November</a:t>
            </a:r>
            <a:r>
              <a:rPr lang="pt-PT" sz="2000" dirty="0" smtClean="0">
                <a:solidFill>
                  <a:schemeClr val="tx1"/>
                </a:solidFill>
              </a:rPr>
              <a:t> /</a:t>
            </a:r>
            <a:r>
              <a:rPr lang="pt-PT" sz="2000" dirty="0" err="1" smtClean="0">
                <a:solidFill>
                  <a:schemeClr val="tx1"/>
                </a:solidFill>
              </a:rPr>
              <a:t>December</a:t>
            </a:r>
            <a:endParaRPr lang="pt-PT" sz="2000" dirty="0" smtClean="0">
              <a:solidFill>
                <a:schemeClr val="tx1"/>
              </a:solidFill>
            </a:endParaRPr>
          </a:p>
        </p:txBody>
      </p:sp>
    </p:spTree>
    <p:extLst>
      <p:ext uri="{BB962C8B-B14F-4D97-AF65-F5344CB8AC3E}">
        <p14:creationId xmlns:p14="http://schemas.microsoft.com/office/powerpoint/2010/main" val="2766317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152400"/>
            <a:ext cx="5867400" cy="1066800"/>
          </a:xfrm>
        </p:spPr>
        <p:txBody>
          <a:bodyPr/>
          <a:lstStyle/>
          <a:p>
            <a:r>
              <a:rPr lang="en-US" altLang="zh-TW" smtClean="0">
                <a:solidFill>
                  <a:srgbClr val="001B54"/>
                </a:solidFill>
                <a:ea typeface="新細明體" pitchFamily="18" charset="-120"/>
              </a:rPr>
              <a:t>IPEN Adolescent - Taiwan</a:t>
            </a:r>
          </a:p>
        </p:txBody>
      </p:sp>
      <p:sp>
        <p:nvSpPr>
          <p:cNvPr id="19459" name="Rectangle 3"/>
          <p:cNvSpPr>
            <a:spLocks noGrp="1" noChangeArrowheads="1"/>
          </p:cNvSpPr>
          <p:nvPr>
            <p:ph sz="quarter" idx="1"/>
          </p:nvPr>
        </p:nvSpPr>
        <p:spPr>
          <a:xfrm>
            <a:off x="76200" y="1676400"/>
            <a:ext cx="7086600" cy="5029200"/>
          </a:xfrm>
        </p:spPr>
        <p:txBody>
          <a:bodyPr>
            <a:normAutofit/>
          </a:bodyPr>
          <a:lstStyle/>
          <a:p>
            <a:pPr>
              <a:lnSpc>
                <a:spcPct val="80000"/>
              </a:lnSpc>
            </a:pPr>
            <a:r>
              <a:rPr lang="en-US" altLang="zh-TW" sz="2800" smtClean="0"/>
              <a:t>Investigators please report on status of:</a:t>
            </a:r>
          </a:p>
          <a:p>
            <a:pPr lvl="1">
              <a:lnSpc>
                <a:spcPct val="80000"/>
              </a:lnSpc>
            </a:pPr>
            <a:r>
              <a:rPr lang="en-US" altLang="zh-TW" sz="2400" smtClean="0"/>
              <a:t>Staffing: </a:t>
            </a:r>
          </a:p>
          <a:p>
            <a:pPr lvl="2">
              <a:lnSpc>
                <a:spcPct val="80000"/>
              </a:lnSpc>
            </a:pPr>
            <a:r>
              <a:rPr lang="en-US" altLang="zh-TW" smtClean="0"/>
              <a:t>Han-Lin Chen: Associate Professor in Geographical Science</a:t>
            </a:r>
          </a:p>
          <a:p>
            <a:pPr lvl="2">
              <a:lnSpc>
                <a:spcPct val="80000"/>
              </a:lnSpc>
            </a:pPr>
            <a:r>
              <a:rPr lang="en-US" altLang="zh-TW" smtClean="0"/>
              <a:t>Yi-Liang Kuo: Assistant Professor in Physical Therapy</a:t>
            </a:r>
          </a:p>
          <a:p>
            <a:pPr lvl="2">
              <a:lnSpc>
                <a:spcPct val="80000"/>
              </a:lnSpc>
            </a:pPr>
            <a:r>
              <a:rPr lang="en-US" altLang="zh-TW" smtClean="0"/>
              <a:t>Chia-Feng, Maple, Yen: Assistant Professor in Public Health</a:t>
            </a:r>
          </a:p>
          <a:p>
            <a:pPr lvl="2">
              <a:lnSpc>
                <a:spcPct val="80000"/>
              </a:lnSpc>
            </a:pPr>
            <a:r>
              <a:rPr lang="en-US" altLang="zh-TW" smtClean="0"/>
              <a:t>Chi-Fen Zeng, Lecturer in Nursing</a:t>
            </a:r>
          </a:p>
          <a:p>
            <a:pPr lvl="2">
              <a:lnSpc>
                <a:spcPct val="80000"/>
              </a:lnSpc>
            </a:pPr>
            <a:r>
              <a:rPr lang="en-US" altLang="zh-TW" smtClean="0"/>
              <a:t>Hui-Ling Liu, research assistant</a:t>
            </a:r>
          </a:p>
          <a:p>
            <a:pPr lvl="1">
              <a:lnSpc>
                <a:spcPct val="80000"/>
              </a:lnSpc>
            </a:pPr>
            <a:endParaRPr lang="en-US" altLang="zh-TW" sz="2400" smtClean="0"/>
          </a:p>
          <a:p>
            <a:pPr lvl="1">
              <a:lnSpc>
                <a:spcPct val="80000"/>
              </a:lnSpc>
            </a:pPr>
            <a:r>
              <a:rPr lang="en-US" altLang="zh-TW" sz="2400" smtClean="0"/>
              <a:t>Funding: obtained funding from National Science Council for one year</a:t>
            </a:r>
          </a:p>
          <a:p>
            <a:pPr lvl="1">
              <a:lnSpc>
                <a:spcPct val="80000"/>
              </a:lnSpc>
            </a:pPr>
            <a:endParaRPr lang="en-US" altLang="zh-TW" sz="2400" smtClean="0"/>
          </a:p>
        </p:txBody>
      </p:sp>
      <p:sp>
        <p:nvSpPr>
          <p:cNvPr id="143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TW">
                <a:solidFill>
                  <a:srgbClr val="FFFFFF"/>
                </a:solidFill>
              </a:rPr>
              <a:t>IPEN Sydney 2012</a:t>
            </a:r>
          </a:p>
        </p:txBody>
      </p:sp>
      <p:pic>
        <p:nvPicPr>
          <p:cNvPr id="5" name="Picture 4" descr="IPEN_logo.tif"/>
          <p:cNvPicPr>
            <a:picLocks noChangeAspect="1"/>
          </p:cNvPicPr>
          <p:nvPr/>
        </p:nvPicPr>
        <p:blipFill>
          <a:blip r:embed="rId3"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pic>
        <p:nvPicPr>
          <p:cNvPr id="14343" name="Picture 7" descr="300px-Subdivision_types_of_the_Republic_of_China_%2820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0"/>
            <a:ext cx="21336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256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533400" y="-152400"/>
            <a:ext cx="8229600" cy="1066800"/>
          </a:xfrm>
        </p:spPr>
        <p:txBody>
          <a:bodyPr/>
          <a:lstStyle/>
          <a:p>
            <a:r>
              <a:rPr lang="en-US" altLang="zh-TW" smtClean="0">
                <a:ea typeface="新細明體" pitchFamily="18" charset="-120"/>
              </a:rPr>
              <a:t>Country Updates – Taiwan</a:t>
            </a:r>
          </a:p>
        </p:txBody>
      </p:sp>
      <p:sp>
        <p:nvSpPr>
          <p:cNvPr id="19459" name="Rectangle 3"/>
          <p:cNvSpPr>
            <a:spLocks noGrp="1" noChangeArrowheads="1"/>
          </p:cNvSpPr>
          <p:nvPr>
            <p:ph sz="quarter" idx="4294967295"/>
          </p:nvPr>
        </p:nvSpPr>
        <p:spPr>
          <a:xfrm>
            <a:off x="533400" y="1524000"/>
            <a:ext cx="8229600" cy="4324350"/>
          </a:xfrm>
        </p:spPr>
        <p:txBody>
          <a:bodyPr>
            <a:normAutofit/>
          </a:bodyPr>
          <a:lstStyle/>
          <a:p>
            <a:pPr>
              <a:lnSpc>
                <a:spcPct val="80000"/>
              </a:lnSpc>
            </a:pPr>
            <a:r>
              <a:rPr lang="en-US" altLang="zh-TW" sz="2800" smtClean="0"/>
              <a:t>Aims – first year 2012.08.01-2013.07.31</a:t>
            </a:r>
          </a:p>
          <a:p>
            <a:pPr lvl="1">
              <a:lnSpc>
                <a:spcPct val="80000"/>
              </a:lnSpc>
            </a:pPr>
            <a:r>
              <a:rPr lang="en-US" altLang="zh-TW" sz="2400" smtClean="0"/>
              <a:t>Systematic review</a:t>
            </a:r>
          </a:p>
          <a:p>
            <a:pPr lvl="2">
              <a:lnSpc>
                <a:spcPct val="80000"/>
              </a:lnSpc>
            </a:pPr>
            <a:r>
              <a:rPr lang="en-US" altLang="zh-TW" smtClean="0"/>
              <a:t>A systematic review of the association between the built environment and physical activity in Taiwanese adolescents</a:t>
            </a:r>
          </a:p>
          <a:p>
            <a:pPr lvl="1">
              <a:lnSpc>
                <a:spcPct val="80000"/>
              </a:lnSpc>
            </a:pPr>
            <a:r>
              <a:rPr lang="en-US" altLang="zh-TW" sz="2400" smtClean="0"/>
              <a:t>Pilot test of the procedure</a:t>
            </a:r>
          </a:p>
          <a:p>
            <a:pPr lvl="2">
              <a:lnSpc>
                <a:spcPct val="80000"/>
              </a:lnSpc>
            </a:pPr>
            <a:r>
              <a:rPr lang="en-US" altLang="zh-TW" smtClean="0"/>
              <a:t>Survey translation and validation</a:t>
            </a:r>
          </a:p>
          <a:p>
            <a:pPr marL="1600200" lvl="3">
              <a:lnSpc>
                <a:spcPct val="80000"/>
              </a:lnSpc>
            </a:pPr>
            <a:r>
              <a:rPr lang="en-US" altLang="zh-TW" smtClean="0">
                <a:sym typeface="Wingdings 2" pitchFamily="18" charset="2"/>
              </a:rPr>
              <a:t></a:t>
            </a:r>
            <a:r>
              <a:rPr lang="en-US" altLang="zh-TW" smtClean="0"/>
              <a:t>Survey translation</a:t>
            </a:r>
          </a:p>
          <a:p>
            <a:pPr marL="1600200" lvl="3">
              <a:lnSpc>
                <a:spcPct val="80000"/>
              </a:lnSpc>
            </a:pPr>
            <a:r>
              <a:rPr lang="en-US" altLang="zh-TW" smtClean="0"/>
              <a:t>Back translation</a:t>
            </a:r>
          </a:p>
          <a:p>
            <a:pPr marL="1600200" lvl="3">
              <a:lnSpc>
                <a:spcPct val="80000"/>
              </a:lnSpc>
            </a:pPr>
            <a:r>
              <a:rPr lang="en-US" altLang="zh-TW" smtClean="0"/>
              <a:t>Discussion in group</a:t>
            </a:r>
          </a:p>
          <a:p>
            <a:pPr marL="1600200" lvl="3">
              <a:lnSpc>
                <a:spcPct val="80000"/>
              </a:lnSpc>
            </a:pPr>
            <a:r>
              <a:rPr lang="en-US" altLang="zh-TW" smtClean="0"/>
              <a:t>Discussion in panel</a:t>
            </a:r>
          </a:p>
          <a:p>
            <a:pPr lvl="2">
              <a:lnSpc>
                <a:spcPct val="80000"/>
              </a:lnSpc>
            </a:pPr>
            <a:r>
              <a:rPr lang="en-US" altLang="zh-TW" smtClean="0"/>
              <a:t>GIS</a:t>
            </a:r>
          </a:p>
          <a:p>
            <a:pPr lvl="2">
              <a:lnSpc>
                <a:spcPct val="80000"/>
              </a:lnSpc>
            </a:pPr>
            <a:r>
              <a:rPr lang="en-US" altLang="zh-TW" smtClean="0"/>
              <a:t>Accelerometer</a:t>
            </a:r>
          </a:p>
          <a:p>
            <a:pPr lvl="1">
              <a:lnSpc>
                <a:spcPct val="80000"/>
              </a:lnSpc>
            </a:pPr>
            <a:r>
              <a:rPr lang="en-US" altLang="zh-TW" sz="2400" smtClean="0"/>
              <a:t>Seeking funding for following years</a:t>
            </a:r>
          </a:p>
        </p:txBody>
      </p:sp>
      <p:sp>
        <p:nvSpPr>
          <p:cNvPr id="30724" name="Footer Placeholder 3"/>
          <p:cNvSpPr txBox="1">
            <a:spLocks noGrp="1"/>
          </p:cNvSpPr>
          <p:nvPr/>
        </p:nvSpPr>
        <p:spPr bwMode="auto">
          <a:xfrm>
            <a:off x="304800" y="6410325"/>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TW" sz="1200">
                <a:solidFill>
                  <a:srgbClr val="FFFFFF"/>
                </a:solidFill>
              </a:rPr>
              <a:t>IPEN Sydney 2012</a:t>
            </a:r>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20475839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533400" y="-152400"/>
            <a:ext cx="8229600" cy="1066800"/>
          </a:xfrm>
        </p:spPr>
        <p:txBody>
          <a:bodyPr/>
          <a:lstStyle/>
          <a:p>
            <a:r>
              <a:rPr lang="en-US" altLang="zh-TW" smtClean="0">
                <a:ea typeface="新細明體" pitchFamily="18" charset="-120"/>
              </a:rPr>
              <a:t>Adolescent country update - Taiwan</a:t>
            </a:r>
          </a:p>
        </p:txBody>
      </p:sp>
      <p:sp>
        <p:nvSpPr>
          <p:cNvPr id="19459" name="Rectangle 3"/>
          <p:cNvSpPr>
            <a:spLocks noGrp="1" noChangeArrowheads="1"/>
          </p:cNvSpPr>
          <p:nvPr>
            <p:ph sz="quarter" idx="4294967295"/>
          </p:nvPr>
        </p:nvSpPr>
        <p:spPr>
          <a:xfrm>
            <a:off x="533400" y="1905000"/>
            <a:ext cx="8229600" cy="4324350"/>
          </a:xfrm>
        </p:spPr>
        <p:txBody>
          <a:bodyPr>
            <a:normAutofit/>
          </a:bodyPr>
          <a:lstStyle/>
          <a:p>
            <a:pPr>
              <a:lnSpc>
                <a:spcPct val="80000"/>
              </a:lnSpc>
            </a:pPr>
            <a:r>
              <a:rPr lang="en-US" altLang="zh-TW" sz="2800" smtClean="0"/>
              <a:t>Investigators please report on status of:</a:t>
            </a:r>
          </a:p>
          <a:p>
            <a:pPr lvl="1">
              <a:lnSpc>
                <a:spcPct val="80000"/>
              </a:lnSpc>
            </a:pPr>
            <a:r>
              <a:rPr lang="en-US" altLang="zh-TW" sz="2400" smtClean="0"/>
              <a:t>Materials preparation</a:t>
            </a:r>
          </a:p>
          <a:p>
            <a:pPr lvl="2">
              <a:lnSpc>
                <a:spcPct val="80000"/>
              </a:lnSpc>
            </a:pPr>
            <a:r>
              <a:rPr lang="en-US" altLang="zh-TW" smtClean="0"/>
              <a:t>Survey translation: we are discussing a translated questionnaire and will test its validity and reliability this year.</a:t>
            </a:r>
          </a:p>
          <a:p>
            <a:pPr lvl="1">
              <a:lnSpc>
                <a:spcPct val="80000"/>
              </a:lnSpc>
            </a:pPr>
            <a:r>
              <a:rPr lang="en-US" altLang="zh-TW" sz="2400" smtClean="0"/>
              <a:t>GIS &amp; Neighborhood selection</a:t>
            </a:r>
          </a:p>
          <a:p>
            <a:pPr lvl="2">
              <a:lnSpc>
                <a:spcPct val="80000"/>
              </a:lnSpc>
            </a:pPr>
            <a:r>
              <a:rPr lang="en-US" altLang="zh-TW" smtClean="0"/>
              <a:t>School districts in Hualien County</a:t>
            </a:r>
          </a:p>
          <a:p>
            <a:pPr lvl="1">
              <a:lnSpc>
                <a:spcPct val="80000"/>
              </a:lnSpc>
            </a:pPr>
            <a:r>
              <a:rPr lang="en-US" altLang="zh-TW" sz="2400" smtClean="0"/>
              <a:t>Participant recruitment &amp; data collection</a:t>
            </a:r>
          </a:p>
          <a:p>
            <a:pPr lvl="2">
              <a:lnSpc>
                <a:spcPct val="80000"/>
              </a:lnSpc>
            </a:pPr>
            <a:r>
              <a:rPr lang="en-US" altLang="zh-TW" smtClean="0"/>
              <a:t>pilot test the survey via school district</a:t>
            </a:r>
          </a:p>
          <a:p>
            <a:pPr lvl="2">
              <a:lnSpc>
                <a:spcPct val="80000"/>
              </a:lnSpc>
            </a:pPr>
            <a:r>
              <a:rPr lang="en-US" altLang="zh-TW" smtClean="0"/>
              <a:t>Sample size: 300</a:t>
            </a:r>
          </a:p>
        </p:txBody>
      </p:sp>
      <p:sp>
        <p:nvSpPr>
          <p:cNvPr id="32772" name="Footer Placeholder 3"/>
          <p:cNvSpPr txBox="1">
            <a:spLocks noGrp="1"/>
          </p:cNvSpPr>
          <p:nvPr/>
        </p:nvSpPr>
        <p:spPr bwMode="auto">
          <a:xfrm>
            <a:off x="304800" y="6410325"/>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TW" sz="1200">
                <a:solidFill>
                  <a:srgbClr val="FFFFFF"/>
                </a:solidFill>
              </a:rPr>
              <a:t>IPEN Sydney 2012</a:t>
            </a:r>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2062166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533400" y="-152400"/>
            <a:ext cx="8229600" cy="1066800"/>
          </a:xfrm>
        </p:spPr>
        <p:txBody>
          <a:bodyPr/>
          <a:lstStyle/>
          <a:p>
            <a:r>
              <a:rPr lang="en-US" altLang="zh-TW" smtClean="0">
                <a:ea typeface="新細明體" pitchFamily="18" charset="-120"/>
              </a:rPr>
              <a:t>Adolescent country update - Taiwan</a:t>
            </a:r>
          </a:p>
        </p:txBody>
      </p:sp>
      <p:sp>
        <p:nvSpPr>
          <p:cNvPr id="19459" name="Rectangle 3"/>
          <p:cNvSpPr>
            <a:spLocks noGrp="1" noChangeArrowheads="1"/>
          </p:cNvSpPr>
          <p:nvPr>
            <p:ph sz="quarter" idx="4294967295"/>
          </p:nvPr>
        </p:nvSpPr>
        <p:spPr>
          <a:xfrm>
            <a:off x="533400" y="1905000"/>
            <a:ext cx="8229600" cy="4324350"/>
          </a:xfrm>
        </p:spPr>
        <p:txBody>
          <a:bodyPr>
            <a:normAutofit/>
          </a:bodyPr>
          <a:lstStyle/>
          <a:p>
            <a:pPr>
              <a:lnSpc>
                <a:spcPct val="80000"/>
              </a:lnSpc>
            </a:pPr>
            <a:r>
              <a:rPr lang="en-US" altLang="zh-TW" sz="2800" smtClean="0"/>
              <a:t>Training needs: we need training for the following two. We got some experiences in using accelerometer and GIS but limited.</a:t>
            </a:r>
          </a:p>
          <a:p>
            <a:pPr lvl="2">
              <a:lnSpc>
                <a:spcPct val="80000"/>
              </a:lnSpc>
            </a:pPr>
            <a:r>
              <a:rPr lang="en-US" altLang="zh-TW" smtClean="0"/>
              <a:t>Accelerometer</a:t>
            </a:r>
          </a:p>
          <a:p>
            <a:pPr lvl="2">
              <a:lnSpc>
                <a:spcPct val="80000"/>
              </a:lnSpc>
            </a:pPr>
            <a:r>
              <a:rPr lang="en-US" altLang="zh-TW" smtClean="0"/>
              <a:t>GIS</a:t>
            </a:r>
          </a:p>
          <a:p>
            <a:pPr>
              <a:lnSpc>
                <a:spcPct val="80000"/>
              </a:lnSpc>
            </a:pPr>
            <a:endParaRPr lang="en-US" altLang="zh-TW" sz="2800" smtClean="0"/>
          </a:p>
        </p:txBody>
      </p:sp>
      <p:sp>
        <p:nvSpPr>
          <p:cNvPr id="28676" name="Footer Placeholder 3"/>
          <p:cNvSpPr txBox="1">
            <a:spLocks noGrp="1"/>
          </p:cNvSpPr>
          <p:nvPr/>
        </p:nvSpPr>
        <p:spPr bwMode="auto">
          <a:xfrm>
            <a:off x="304800" y="6410325"/>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TW" sz="1200">
                <a:solidFill>
                  <a:srgbClr val="FFFFFF"/>
                </a:solidFill>
              </a:rPr>
              <a:t>IPEN Sydney 2012</a:t>
            </a:r>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17039421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solidFill>
                  <a:srgbClr val="001B54"/>
                </a:solidFill>
              </a:rPr>
              <a:t>IPEN Adolescent– New Zealand update</a:t>
            </a:r>
          </a:p>
        </p:txBody>
      </p:sp>
      <p:sp>
        <p:nvSpPr>
          <p:cNvPr id="15363" name="Footer Placeholder 2"/>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t>IPEN Sydney 2012</a:t>
            </a:r>
          </a:p>
        </p:txBody>
      </p:sp>
      <p:sp>
        <p:nvSpPr>
          <p:cNvPr id="15364" name="Content Placeholder 3"/>
          <p:cNvSpPr>
            <a:spLocks noGrp="1"/>
          </p:cNvSpPr>
          <p:nvPr>
            <p:ph sz="quarter" idx="1"/>
          </p:nvPr>
        </p:nvSpPr>
        <p:spPr>
          <a:xfrm>
            <a:off x="301625" y="1527175"/>
            <a:ext cx="8504238" cy="4572000"/>
          </a:xfrm>
        </p:spPr>
        <p:txBody>
          <a:bodyPr/>
          <a:lstStyle/>
          <a:p>
            <a:r>
              <a:rPr lang="en-US" dirty="0" smtClean="0"/>
              <a:t>Funding</a:t>
            </a:r>
          </a:p>
          <a:p>
            <a:pPr lvl="1"/>
            <a:r>
              <a:rPr lang="en-US" dirty="0" smtClean="0"/>
              <a:t>Received funding from Health Research Council of New Zealand (1.2 mil). The budget is very tight and may need assistance with additional accelerometers. We budgeted for 100 but to complete the study within 3 years we may need another 100 (~27k USD). Ethics approval has been received.</a:t>
            </a:r>
          </a:p>
          <a:p>
            <a:r>
              <a:rPr lang="en-US" dirty="0" smtClean="0"/>
              <a:t>Staffing</a:t>
            </a:r>
          </a:p>
          <a:p>
            <a:pPr lvl="1"/>
            <a:r>
              <a:rPr lang="en-NZ" dirty="0" smtClean="0"/>
              <a:t>Erica Hinckson (Co-PI), Grant Schofield (CO-PI), Ester Cerin (Co-I), Suzanne Mavoa (Co-I), Scott Duncan (Co-I), Melody Oliver (Co-I), Hannah Badland (CO-I), Vivienne Ivory (Co-I) Kate White (Research Officer), Julia McPhee (Research Manager) plus two fieldworkers and PG student.</a:t>
            </a:r>
          </a:p>
        </p:txBody>
      </p:sp>
    </p:spTree>
    <p:extLst>
      <p:ext uri="{BB962C8B-B14F-4D97-AF65-F5344CB8AC3E}">
        <p14:creationId xmlns:p14="http://schemas.microsoft.com/office/powerpoint/2010/main" val="531208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1B54"/>
                </a:solidFill>
              </a:rPr>
              <a:t>Country Updates – New Zealand</a:t>
            </a:r>
            <a:endParaRPr lang="en-NZ" dirty="0"/>
          </a:p>
        </p:txBody>
      </p:sp>
      <p:sp>
        <p:nvSpPr>
          <p:cNvPr id="3" name="Content Placeholder 2"/>
          <p:cNvSpPr>
            <a:spLocks noGrp="1"/>
          </p:cNvSpPr>
          <p:nvPr>
            <p:ph sz="quarter" idx="1"/>
          </p:nvPr>
        </p:nvSpPr>
        <p:spPr/>
        <p:txBody>
          <a:bodyPr>
            <a:normAutofit lnSpcReduction="10000"/>
          </a:bodyPr>
          <a:lstStyle/>
          <a:p>
            <a:r>
              <a:rPr lang="en-NZ" dirty="0" smtClean="0"/>
              <a:t>Training needs</a:t>
            </a:r>
          </a:p>
          <a:p>
            <a:pPr lvl="1"/>
            <a:r>
              <a:rPr lang="en-NZ" dirty="0" smtClean="0"/>
              <a:t>We have previously worked with Actical accelerometers, we are now switching to GT3X+: yes</a:t>
            </a:r>
          </a:p>
          <a:p>
            <a:pPr lvl="1"/>
            <a:r>
              <a:rPr lang="en-NZ" dirty="0" smtClean="0"/>
              <a:t>GIS-IPEN adult: may be</a:t>
            </a:r>
          </a:p>
          <a:p>
            <a:r>
              <a:rPr lang="en-NZ" dirty="0" smtClean="0"/>
              <a:t>GIS Neighbourhood selection</a:t>
            </a:r>
          </a:p>
          <a:p>
            <a:pPr lvl="1"/>
            <a:r>
              <a:rPr lang="en-NZ" dirty="0" smtClean="0"/>
              <a:t>Student addresses</a:t>
            </a:r>
          </a:p>
          <a:p>
            <a:pPr lvl="1"/>
            <a:r>
              <a:rPr lang="en-NZ" dirty="0" smtClean="0"/>
              <a:t>Determine individual walkability</a:t>
            </a:r>
          </a:p>
          <a:p>
            <a:pPr lvl="1"/>
            <a:r>
              <a:rPr lang="en-NZ" dirty="0" smtClean="0"/>
              <a:t>Select lowest and highest walkable neighbourhoods</a:t>
            </a:r>
          </a:p>
          <a:p>
            <a:pPr marL="273050" lvl="1">
              <a:buClr>
                <a:schemeClr val="accent1"/>
              </a:buClr>
              <a:buSzPct val="85000"/>
              <a:buFont typeface="Wingdings 2" pitchFamily="18" charset="2"/>
              <a:buChar char=""/>
            </a:pPr>
            <a:r>
              <a:rPr lang="en-US" sz="2400" dirty="0" smtClean="0">
                <a:solidFill>
                  <a:schemeClr val="tx1"/>
                </a:solidFill>
              </a:rPr>
              <a:t>Participant recruitment &amp; data collection</a:t>
            </a:r>
          </a:p>
          <a:p>
            <a:pPr lvl="1"/>
            <a:r>
              <a:rPr lang="en-NZ" dirty="0" smtClean="0"/>
              <a:t>Large schools in Auckland and Wellington (n=1600)</a:t>
            </a:r>
          </a:p>
          <a:p>
            <a:pPr lvl="1"/>
            <a:r>
              <a:rPr lang="en-NZ" dirty="0" smtClean="0"/>
              <a:t>Accelerometer, GPS, VERITAS, ANEWS-Y, focus groups</a:t>
            </a:r>
          </a:p>
        </p:txBody>
      </p:sp>
      <p:sp>
        <p:nvSpPr>
          <p:cNvPr id="4" name="Footer Placeholder 3"/>
          <p:cNvSpPr>
            <a:spLocks noGrp="1"/>
          </p:cNvSpPr>
          <p:nvPr>
            <p:ph type="ftr" sz="quarter" idx="11"/>
          </p:nvPr>
        </p:nvSpPr>
        <p:spPr/>
        <p:txBody>
          <a:bodyPr/>
          <a:lstStyle/>
          <a:p>
            <a:pPr>
              <a:defRPr/>
            </a:pPr>
            <a:r>
              <a:rPr lang="en-US" smtClean="0"/>
              <a:t>IPEN Sydney 2012</a:t>
            </a:r>
            <a:endParaRPr lang="en-US"/>
          </a:p>
        </p:txBody>
      </p:sp>
    </p:spTree>
    <p:extLst>
      <p:ext uri="{BB962C8B-B14F-4D97-AF65-F5344CB8AC3E}">
        <p14:creationId xmlns:p14="http://schemas.microsoft.com/office/powerpoint/2010/main" val="3495898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28600"/>
            <a:ext cx="8229600" cy="1143000"/>
          </a:xfrm>
        </p:spPr>
        <p:txBody>
          <a:bodyPr/>
          <a:lstStyle/>
          <a:p>
            <a:r>
              <a:rPr lang="en-US" dirty="0"/>
              <a:t>Coordination Center (Jim)</a:t>
            </a:r>
          </a:p>
        </p:txBody>
      </p:sp>
      <p:sp>
        <p:nvSpPr>
          <p:cNvPr id="3075" name="Rectangle 3"/>
          <p:cNvSpPr>
            <a:spLocks noGrp="1" noChangeArrowheads="1"/>
          </p:cNvSpPr>
          <p:nvPr>
            <p:ph sz="quarter" idx="1"/>
          </p:nvPr>
        </p:nvSpPr>
        <p:spPr>
          <a:xfrm>
            <a:off x="381000" y="1676400"/>
            <a:ext cx="8686800" cy="5715000"/>
          </a:xfrm>
        </p:spPr>
        <p:txBody>
          <a:bodyPr>
            <a:normAutofit/>
          </a:bodyPr>
          <a:lstStyle/>
          <a:p>
            <a:pPr>
              <a:lnSpc>
                <a:spcPct val="80000"/>
              </a:lnSpc>
            </a:pPr>
            <a:r>
              <a:rPr lang="en-US" sz="2000" dirty="0"/>
              <a:t>Roles (cc Kelli on all correspondence)</a:t>
            </a:r>
          </a:p>
          <a:p>
            <a:pPr lvl="1">
              <a:lnSpc>
                <a:spcPct val="80000"/>
              </a:lnSpc>
            </a:pPr>
            <a:r>
              <a:rPr lang="en-US" sz="2000" dirty="0" smtClean="0"/>
              <a:t>Kelli Cain: </a:t>
            </a:r>
            <a:r>
              <a:rPr lang="en-US" sz="2000" dirty="0"/>
              <a:t>accelerometers, NIH </a:t>
            </a:r>
            <a:r>
              <a:rPr lang="en-US" sz="2000" dirty="0" smtClean="0"/>
              <a:t>reporting, main point of contact </a:t>
            </a:r>
            <a:endParaRPr lang="en-US" sz="2000" dirty="0"/>
          </a:p>
          <a:p>
            <a:pPr lvl="1">
              <a:lnSpc>
                <a:spcPct val="80000"/>
              </a:lnSpc>
            </a:pPr>
            <a:r>
              <a:rPr lang="en-US" sz="2000" dirty="0" smtClean="0"/>
              <a:t>Carrie </a:t>
            </a:r>
            <a:r>
              <a:rPr lang="en-US" sz="2000" dirty="0" err="1" smtClean="0"/>
              <a:t>Geremia</a:t>
            </a:r>
            <a:r>
              <a:rPr lang="en-US" sz="2000" dirty="0" smtClean="0"/>
              <a:t>: </a:t>
            </a:r>
            <a:r>
              <a:rPr lang="en-US" sz="2000" dirty="0"/>
              <a:t>website, recruitment monitoring</a:t>
            </a:r>
          </a:p>
          <a:p>
            <a:pPr lvl="1">
              <a:lnSpc>
                <a:spcPct val="80000"/>
              </a:lnSpc>
            </a:pPr>
            <a:r>
              <a:rPr lang="en-US" sz="2000" dirty="0" smtClean="0"/>
              <a:t>Alex Mignano: </a:t>
            </a:r>
            <a:r>
              <a:rPr lang="en-US" sz="2000" dirty="0"/>
              <a:t>survey </a:t>
            </a:r>
            <a:r>
              <a:rPr lang="en-US" sz="2000" dirty="0" smtClean="0"/>
              <a:t>translations</a:t>
            </a:r>
            <a:r>
              <a:rPr lang="en-US" sz="2000" dirty="0"/>
              <a:t> </a:t>
            </a:r>
            <a:r>
              <a:rPr lang="en-US" sz="2000" dirty="0" smtClean="0"/>
              <a:t>&amp; </a:t>
            </a:r>
            <a:r>
              <a:rPr lang="en-US" sz="2000" dirty="0"/>
              <a:t>code book</a:t>
            </a:r>
          </a:p>
          <a:p>
            <a:pPr lvl="1">
              <a:lnSpc>
                <a:spcPct val="80000"/>
              </a:lnSpc>
            </a:pPr>
            <a:r>
              <a:rPr lang="en-US" sz="2000" dirty="0" smtClean="0"/>
              <a:t>Brooks Lecomte: </a:t>
            </a:r>
            <a:r>
              <a:rPr lang="en-US" sz="2000" dirty="0"/>
              <a:t>invoicing, admin</a:t>
            </a:r>
          </a:p>
          <a:p>
            <a:pPr lvl="1">
              <a:lnSpc>
                <a:spcPct val="80000"/>
              </a:lnSpc>
            </a:pPr>
            <a:r>
              <a:rPr lang="en-US" sz="2000" dirty="0" err="1" smtClean="0"/>
              <a:t>Kavita</a:t>
            </a:r>
            <a:r>
              <a:rPr lang="en-US" sz="2000" dirty="0" smtClean="0"/>
              <a:t> </a:t>
            </a:r>
            <a:r>
              <a:rPr lang="en-US" sz="2000" dirty="0" err="1" smtClean="0"/>
              <a:t>Gavand</a:t>
            </a:r>
            <a:r>
              <a:rPr lang="en-US" sz="2000" dirty="0" smtClean="0"/>
              <a:t>: survey data </a:t>
            </a:r>
            <a:r>
              <a:rPr lang="en-US" sz="2000" dirty="0"/>
              <a:t>cleaning</a:t>
            </a:r>
          </a:p>
          <a:p>
            <a:pPr lvl="1">
              <a:lnSpc>
                <a:spcPct val="80000"/>
              </a:lnSpc>
            </a:pPr>
            <a:r>
              <a:rPr lang="en-US" sz="2000" dirty="0" smtClean="0"/>
              <a:t>Marc </a:t>
            </a:r>
            <a:r>
              <a:rPr lang="en-US" sz="2000" dirty="0"/>
              <a:t>A</a:t>
            </a:r>
            <a:r>
              <a:rPr lang="en-US" sz="2000" dirty="0" smtClean="0"/>
              <a:t>dams: GIS</a:t>
            </a:r>
          </a:p>
          <a:p>
            <a:pPr>
              <a:lnSpc>
                <a:spcPct val="80000"/>
              </a:lnSpc>
              <a:buNone/>
            </a:pPr>
            <a:endParaRPr lang="en-US" sz="2000" dirty="0" smtClean="0"/>
          </a:p>
          <a:p>
            <a:pPr>
              <a:lnSpc>
                <a:spcPct val="80000"/>
              </a:lnSpc>
            </a:pPr>
            <a:r>
              <a:rPr lang="en-US" sz="2000" dirty="0" smtClean="0"/>
              <a:t>Resources</a:t>
            </a:r>
            <a:endParaRPr lang="en-US" sz="2000" dirty="0"/>
          </a:p>
          <a:p>
            <a:pPr lvl="1">
              <a:lnSpc>
                <a:spcPct val="80000"/>
              </a:lnSpc>
            </a:pPr>
            <a:r>
              <a:rPr lang="en-US" sz="2000" dirty="0" smtClean="0"/>
              <a:t>Accelerometer loan</a:t>
            </a:r>
            <a:endParaRPr lang="en-US" sz="2000" dirty="0"/>
          </a:p>
          <a:p>
            <a:pPr lvl="1">
              <a:lnSpc>
                <a:spcPct val="80000"/>
              </a:lnSpc>
            </a:pPr>
            <a:r>
              <a:rPr lang="en-US" sz="2000" dirty="0"/>
              <a:t>Training</a:t>
            </a:r>
          </a:p>
          <a:p>
            <a:pPr lvl="1">
              <a:lnSpc>
                <a:spcPct val="80000"/>
              </a:lnSpc>
            </a:pPr>
            <a:r>
              <a:rPr lang="en-US" sz="2000" dirty="0"/>
              <a:t>Materials</a:t>
            </a:r>
          </a:p>
          <a:p>
            <a:pPr lvl="1">
              <a:lnSpc>
                <a:spcPct val="80000"/>
              </a:lnSpc>
            </a:pPr>
            <a:r>
              <a:rPr lang="en-US" sz="2000" dirty="0"/>
              <a:t>Databases for tracking &amp; data </a:t>
            </a:r>
            <a:r>
              <a:rPr lang="en-US" sz="2000" dirty="0" smtClean="0"/>
              <a:t>entry</a:t>
            </a:r>
          </a:p>
          <a:p>
            <a:pPr lvl="1">
              <a:lnSpc>
                <a:spcPct val="80000"/>
              </a:lnSpc>
            </a:pPr>
            <a:r>
              <a:rPr lang="en-US" sz="2000" dirty="0" smtClean="0"/>
              <a:t>Website</a:t>
            </a:r>
            <a:endParaRPr lang="en-US" sz="2000" dirty="0"/>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24600"/>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pic>
        <p:nvPicPr>
          <p:cNvPr id="6" name="Picture 5" descr="computer_clip.jpg"/>
          <p:cNvPicPr>
            <a:picLocks noChangeAspect="1"/>
          </p:cNvPicPr>
          <p:nvPr/>
        </p:nvPicPr>
        <p:blipFill>
          <a:blip r:embed="rId3" cstate="print"/>
          <a:stretch>
            <a:fillRect/>
          </a:stretch>
        </p:blipFill>
        <p:spPr>
          <a:xfrm>
            <a:off x="6019800" y="3200400"/>
            <a:ext cx="2057400" cy="189280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 Center (Jim)</a:t>
            </a:r>
            <a:endParaRPr lang="en-US" dirty="0"/>
          </a:p>
        </p:txBody>
      </p:sp>
      <p:sp>
        <p:nvSpPr>
          <p:cNvPr id="3" name="Content Placeholder 2"/>
          <p:cNvSpPr>
            <a:spLocks noGrp="1"/>
          </p:cNvSpPr>
          <p:nvPr>
            <p:ph sz="quarter" idx="1"/>
          </p:nvPr>
        </p:nvSpPr>
        <p:spPr>
          <a:xfrm>
            <a:off x="301752" y="1828800"/>
            <a:ext cx="8503920" cy="4572000"/>
          </a:xfrm>
        </p:spPr>
        <p:txBody>
          <a:bodyPr/>
          <a:lstStyle/>
          <a:p>
            <a:pPr>
              <a:lnSpc>
                <a:spcPct val="80000"/>
              </a:lnSpc>
            </a:pPr>
            <a:r>
              <a:rPr lang="en-US" sz="2400" dirty="0" smtClean="0"/>
              <a:t>Communication</a:t>
            </a:r>
          </a:p>
          <a:p>
            <a:pPr lvl="1">
              <a:lnSpc>
                <a:spcPct val="80000"/>
              </a:lnSpc>
            </a:pPr>
            <a:r>
              <a:rPr lang="en-US" sz="2400" dirty="0" smtClean="0"/>
              <a:t>Regular check ins (twice a year at least)</a:t>
            </a:r>
          </a:p>
          <a:p>
            <a:pPr lvl="2">
              <a:lnSpc>
                <a:spcPct val="80000"/>
              </a:lnSpc>
            </a:pPr>
            <a:r>
              <a:rPr lang="en-US" sz="2400" dirty="0" smtClean="0"/>
              <a:t>Especially during neighborhood selection and data collection</a:t>
            </a:r>
          </a:p>
          <a:p>
            <a:pPr lvl="1">
              <a:lnSpc>
                <a:spcPct val="80000"/>
              </a:lnSpc>
            </a:pPr>
            <a:r>
              <a:rPr lang="en-US" sz="2400" dirty="0" smtClean="0"/>
              <a:t>Memorandum of Understanding</a:t>
            </a:r>
          </a:p>
          <a:p>
            <a:pPr lvl="1">
              <a:lnSpc>
                <a:spcPct val="80000"/>
              </a:lnSpc>
            </a:pPr>
            <a:r>
              <a:rPr lang="en-US" sz="2400" dirty="0" smtClean="0"/>
              <a:t>Represent your country on website</a:t>
            </a:r>
          </a:p>
          <a:p>
            <a:pPr lvl="2">
              <a:lnSpc>
                <a:spcPct val="80000"/>
              </a:lnSpc>
            </a:pPr>
            <a:r>
              <a:rPr lang="en-US" dirty="0" smtClean="0"/>
              <a:t>Follow example template provided</a:t>
            </a:r>
          </a:p>
          <a:p>
            <a:pPr lvl="2">
              <a:lnSpc>
                <a:spcPct val="80000"/>
              </a:lnSpc>
              <a:buNone/>
            </a:pPr>
            <a:endParaRPr lang="en-US" sz="2400" dirty="0" smtClean="0"/>
          </a:p>
          <a:p>
            <a:pPr>
              <a:lnSpc>
                <a:spcPct val="80000"/>
              </a:lnSpc>
            </a:pPr>
            <a:r>
              <a:rPr lang="en-US" sz="2400" dirty="0" smtClean="0"/>
              <a:t>Meeting planning</a:t>
            </a:r>
          </a:p>
          <a:p>
            <a:pPr lvl="1">
              <a:lnSpc>
                <a:spcPct val="80000"/>
              </a:lnSpc>
            </a:pPr>
            <a:r>
              <a:rPr lang="en-US" sz="2400" dirty="0" smtClean="0"/>
              <a:t>ISBNPA Ghent 2013 (May)</a:t>
            </a:r>
          </a:p>
          <a:p>
            <a:pPr lvl="1">
              <a:lnSpc>
                <a:spcPct val="80000"/>
              </a:lnSpc>
            </a:pPr>
            <a:r>
              <a:rPr lang="en-US" sz="2400" dirty="0" smtClean="0"/>
              <a:t>ISBNPA 2014 San Diego (May/June), </a:t>
            </a:r>
          </a:p>
          <a:p>
            <a:pPr lvl="1">
              <a:lnSpc>
                <a:spcPct val="80000"/>
              </a:lnSpc>
            </a:pPr>
            <a:r>
              <a:rPr lang="en-US" sz="2400" dirty="0" smtClean="0"/>
              <a:t>ICPAH Rio 2014 (April)</a:t>
            </a:r>
          </a:p>
          <a:p>
            <a:endParaRPr lang="en-US" dirty="0"/>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52400"/>
            <a:ext cx="8229600" cy="1066800"/>
          </a:xfrm>
        </p:spPr>
        <p:txBody>
          <a:bodyPr/>
          <a:lstStyle/>
          <a:p>
            <a:r>
              <a:rPr lang="en-US" dirty="0"/>
              <a:t>Funding update (Jim)</a:t>
            </a:r>
          </a:p>
        </p:txBody>
      </p:sp>
      <p:sp>
        <p:nvSpPr>
          <p:cNvPr id="20483" name="Rectangle 3"/>
          <p:cNvSpPr>
            <a:spLocks noGrp="1" noChangeArrowheads="1"/>
          </p:cNvSpPr>
          <p:nvPr>
            <p:ph sz="quarter" idx="1"/>
          </p:nvPr>
        </p:nvSpPr>
        <p:spPr>
          <a:xfrm>
            <a:off x="457200" y="1447800"/>
            <a:ext cx="8534400" cy="5105400"/>
          </a:xfrm>
        </p:spPr>
        <p:txBody>
          <a:bodyPr>
            <a:normAutofit lnSpcReduction="10000"/>
          </a:bodyPr>
          <a:lstStyle/>
          <a:p>
            <a:pPr>
              <a:lnSpc>
                <a:spcPct val="90000"/>
              </a:lnSpc>
            </a:pPr>
            <a:endParaRPr lang="en-US" sz="2800" dirty="0" smtClean="0"/>
          </a:p>
          <a:p>
            <a:pPr>
              <a:lnSpc>
                <a:spcPct val="90000"/>
              </a:lnSpc>
            </a:pPr>
            <a:r>
              <a:rPr lang="en-US" sz="2800" dirty="0" smtClean="0"/>
              <a:t>Funds </a:t>
            </a:r>
            <a:r>
              <a:rPr lang="en-US" sz="2800" dirty="0"/>
              <a:t>are here</a:t>
            </a:r>
          </a:p>
          <a:p>
            <a:pPr>
              <a:lnSpc>
                <a:spcPct val="90000"/>
              </a:lnSpc>
            </a:pPr>
            <a:r>
              <a:rPr lang="en-US" sz="2800" dirty="0"/>
              <a:t>Not all countries are funded</a:t>
            </a:r>
          </a:p>
          <a:p>
            <a:pPr lvl="1">
              <a:lnSpc>
                <a:spcPct val="90000"/>
              </a:lnSpc>
            </a:pPr>
            <a:r>
              <a:rPr lang="en-US" sz="2400" dirty="0"/>
              <a:t>Primary/secondary/exploratory countries</a:t>
            </a:r>
          </a:p>
          <a:p>
            <a:pPr>
              <a:lnSpc>
                <a:spcPct val="90000"/>
              </a:lnSpc>
            </a:pPr>
            <a:r>
              <a:rPr lang="en-US" sz="2800" dirty="0"/>
              <a:t>We will continue to support you to get funding</a:t>
            </a:r>
          </a:p>
          <a:p>
            <a:pPr>
              <a:lnSpc>
                <a:spcPct val="90000"/>
              </a:lnSpc>
            </a:pPr>
            <a:r>
              <a:rPr lang="en-US" sz="2800" dirty="0"/>
              <a:t>Restrictions on subcontracts till State Dept review</a:t>
            </a:r>
          </a:p>
          <a:p>
            <a:pPr lvl="1">
              <a:lnSpc>
                <a:spcPct val="90000"/>
              </a:lnSpc>
            </a:pPr>
            <a:r>
              <a:rPr lang="en-US" sz="2400" dirty="0"/>
              <a:t>Terrorist status</a:t>
            </a:r>
          </a:p>
          <a:p>
            <a:pPr lvl="1">
              <a:lnSpc>
                <a:spcPct val="90000"/>
              </a:lnSpc>
            </a:pPr>
            <a:r>
              <a:rPr lang="en-US" sz="2400" dirty="0"/>
              <a:t>Approved IRB </a:t>
            </a:r>
            <a:r>
              <a:rPr lang="en-US" sz="2400" dirty="0" smtClean="0"/>
              <a:t>board (i.e.,</a:t>
            </a:r>
            <a:r>
              <a:rPr lang="en-US" sz="2400" dirty="0"/>
              <a:t> </a:t>
            </a:r>
            <a:r>
              <a:rPr lang="en-US" sz="2400" dirty="0" smtClean="0"/>
              <a:t>FWA approvals)</a:t>
            </a:r>
            <a:endParaRPr lang="en-US" sz="2400" dirty="0"/>
          </a:p>
          <a:p>
            <a:pPr>
              <a:lnSpc>
                <a:spcPct val="90000"/>
              </a:lnSpc>
            </a:pPr>
            <a:r>
              <a:rPr lang="en-US" sz="2800" dirty="0"/>
              <a:t>Expected timeline</a:t>
            </a:r>
          </a:p>
          <a:p>
            <a:pPr lvl="1">
              <a:lnSpc>
                <a:spcPct val="90000"/>
              </a:lnSpc>
            </a:pPr>
            <a:r>
              <a:rPr lang="en-US" sz="2400" dirty="0" smtClean="0"/>
              <a:t>Trying to disperse data collection funding in first 2 years</a:t>
            </a:r>
            <a:endParaRPr lang="en-US" sz="2400" dirty="0"/>
          </a:p>
          <a:p>
            <a:pPr lvl="1">
              <a:lnSpc>
                <a:spcPct val="90000"/>
              </a:lnSpc>
            </a:pPr>
            <a:r>
              <a:rPr lang="en-US" sz="2400" dirty="0"/>
              <a:t>Worse case </a:t>
            </a:r>
            <a:r>
              <a:rPr lang="en-US" sz="2400" dirty="0" smtClean="0"/>
              <a:t>scenario…subcontracts </a:t>
            </a:r>
            <a:r>
              <a:rPr lang="en-US" sz="2400" dirty="0" smtClean="0">
                <a:latin typeface="+mn-lt"/>
              </a:rPr>
              <a:t>took 8-10 months </a:t>
            </a:r>
            <a:r>
              <a:rPr lang="en-US" sz="2400" dirty="0">
                <a:latin typeface="+mn-lt"/>
              </a:rPr>
              <a:t>in IPEN </a:t>
            </a:r>
            <a:r>
              <a:rPr lang="en-US" sz="2400" dirty="0" smtClean="0">
                <a:latin typeface="+mn-lt"/>
              </a:rPr>
              <a:t>Adult</a:t>
            </a:r>
            <a:endParaRPr lang="en-US" sz="2400" dirty="0">
              <a:latin typeface="+mn-lt"/>
            </a:endParaRPr>
          </a:p>
          <a:p>
            <a:pPr lvl="1">
              <a:lnSpc>
                <a:spcPct val="90000"/>
              </a:lnSpc>
            </a:pPr>
            <a:endParaRPr lang="en-US" sz="2400" dirty="0">
              <a:solidFill>
                <a:srgbClr val="FF0000"/>
              </a:solidFill>
            </a:endParaRPr>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1905000"/>
            <a:ext cx="8229600" cy="1143000"/>
          </a:xfrm>
        </p:spPr>
        <p:txBody>
          <a:bodyPr>
            <a:normAutofit fontScale="90000"/>
          </a:bodyPr>
          <a:lstStyle/>
          <a:p>
            <a:r>
              <a:rPr lang="en-US" sz="4000" dirty="0"/>
              <a:t>Orientation to study &amp; </a:t>
            </a:r>
            <a:br>
              <a:rPr lang="en-US" sz="4000" dirty="0"/>
            </a:br>
            <a:r>
              <a:rPr lang="en-US" sz="4000" dirty="0"/>
              <a:t>lessons learned</a:t>
            </a:r>
          </a:p>
        </p:txBody>
      </p:sp>
      <p:sp>
        <p:nvSpPr>
          <p:cNvPr id="3" name="Footer Placeholder 2"/>
          <p:cNvSpPr>
            <a:spLocks noGrp="1"/>
          </p:cNvSpPr>
          <p:nvPr>
            <p:ph type="ftr" sz="quarter" idx="11"/>
          </p:nvPr>
        </p:nvSpPr>
        <p:spPr/>
        <p:txBody>
          <a:bodyPr/>
          <a:lstStyle/>
          <a:p>
            <a:r>
              <a:rPr lang="en-US" smtClean="0"/>
              <a:t>IPEN Sydney 2012</a:t>
            </a:r>
            <a:endParaRPr lang="en-US"/>
          </a:p>
        </p:txBody>
      </p:sp>
      <p:pic>
        <p:nvPicPr>
          <p:cNvPr id="4" name="Picture 3"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pic>
        <p:nvPicPr>
          <p:cNvPr id="5" name="Picture 4" descr="World.jpg"/>
          <p:cNvPicPr>
            <a:picLocks noChangeAspect="1"/>
          </p:cNvPicPr>
          <p:nvPr/>
        </p:nvPicPr>
        <p:blipFill>
          <a:blip r:embed="rId3" cstate="print"/>
          <a:stretch>
            <a:fillRect/>
          </a:stretch>
        </p:blipFill>
        <p:spPr>
          <a:xfrm>
            <a:off x="3352800" y="3429000"/>
            <a:ext cx="2509838" cy="2552173"/>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Timeline</a:t>
            </a:r>
          </a:p>
        </p:txBody>
      </p:sp>
      <p:sp>
        <p:nvSpPr>
          <p:cNvPr id="5123" name="Rectangle 3"/>
          <p:cNvSpPr>
            <a:spLocks noGrp="1" noChangeArrowheads="1"/>
          </p:cNvSpPr>
          <p:nvPr>
            <p:ph sz="quarter" idx="1"/>
          </p:nvPr>
        </p:nvSpPr>
        <p:spPr>
          <a:xfrm>
            <a:off x="301752" y="1600200"/>
            <a:ext cx="8503920" cy="4572000"/>
          </a:xfrm>
        </p:spPr>
        <p:txBody>
          <a:bodyPr/>
          <a:lstStyle/>
          <a:p>
            <a:pPr>
              <a:buNone/>
            </a:pPr>
            <a:r>
              <a:rPr lang="en-US" dirty="0" smtClean="0"/>
              <a:t>Countries will have unique timelines but here is the </a:t>
            </a:r>
          </a:p>
          <a:p>
            <a:pPr>
              <a:buNone/>
            </a:pPr>
            <a:r>
              <a:rPr lang="en-US" dirty="0" smtClean="0"/>
              <a:t>general plan:</a:t>
            </a:r>
          </a:p>
          <a:p>
            <a:pPr>
              <a:buNone/>
            </a:pPr>
            <a:endParaRPr lang="en-US" dirty="0" smtClean="0"/>
          </a:p>
          <a:p>
            <a:r>
              <a:rPr lang="en-US" dirty="0" smtClean="0">
                <a:solidFill>
                  <a:schemeClr val="tx2"/>
                </a:solidFill>
              </a:rPr>
              <a:t>Yrs 1-2: Study preparation and data collection </a:t>
            </a:r>
          </a:p>
          <a:p>
            <a:r>
              <a:rPr lang="en-US" dirty="0" smtClean="0">
                <a:solidFill>
                  <a:schemeClr val="tx2"/>
                </a:solidFill>
              </a:rPr>
              <a:t>Yr 3: Data transfer and processing</a:t>
            </a:r>
          </a:p>
          <a:p>
            <a:r>
              <a:rPr lang="en-US" dirty="0" smtClean="0">
                <a:solidFill>
                  <a:schemeClr val="tx2"/>
                </a:solidFill>
              </a:rPr>
              <a:t>Yr 4: Analysis and papers</a:t>
            </a:r>
          </a:p>
          <a:p>
            <a:endParaRPr lang="en-US" dirty="0" smtClean="0">
              <a:solidFill>
                <a:schemeClr val="tx2"/>
              </a:solidFill>
            </a:endParaRPr>
          </a:p>
          <a:p>
            <a:pPr>
              <a:buNone/>
            </a:pPr>
            <a:endParaRPr lang="en-US" dirty="0">
              <a:solidFill>
                <a:schemeClr val="tx2"/>
              </a:solidFill>
            </a:endParaRPr>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792162"/>
          </a:xfrm>
        </p:spPr>
        <p:txBody>
          <a:bodyPr>
            <a:normAutofit/>
          </a:bodyPr>
          <a:lstStyle/>
          <a:p>
            <a:r>
              <a:rPr lang="en-US" dirty="0"/>
              <a:t>Study sequence flowchart</a:t>
            </a:r>
          </a:p>
        </p:txBody>
      </p:sp>
      <p:sp>
        <p:nvSpPr>
          <p:cNvPr id="7" name="Rectangle 6"/>
          <p:cNvSpPr/>
          <p:nvPr/>
        </p:nvSpPr>
        <p:spPr>
          <a:xfrm>
            <a:off x="533400" y="1600200"/>
            <a:ext cx="12954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1. Prepare</a:t>
            </a:r>
            <a:endParaRPr lang="en-US" dirty="0">
              <a:solidFill>
                <a:schemeClr val="tx1"/>
              </a:solidFill>
            </a:endParaRPr>
          </a:p>
        </p:txBody>
      </p:sp>
      <p:sp>
        <p:nvSpPr>
          <p:cNvPr id="15" name="Rectangle 14"/>
          <p:cNvSpPr/>
          <p:nvPr/>
        </p:nvSpPr>
        <p:spPr>
          <a:xfrm>
            <a:off x="3505200" y="1600200"/>
            <a:ext cx="12954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2. Collect</a:t>
            </a:r>
            <a:endParaRPr lang="en-US" dirty="0">
              <a:solidFill>
                <a:schemeClr val="tx1"/>
              </a:solidFill>
            </a:endParaRPr>
          </a:p>
        </p:txBody>
      </p:sp>
      <p:sp>
        <p:nvSpPr>
          <p:cNvPr id="16" name="Rectangle 15"/>
          <p:cNvSpPr/>
          <p:nvPr/>
        </p:nvSpPr>
        <p:spPr>
          <a:xfrm>
            <a:off x="6477000" y="1600200"/>
            <a:ext cx="13716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3. Manage</a:t>
            </a:r>
            <a:endParaRPr lang="en-US" dirty="0">
              <a:solidFill>
                <a:schemeClr val="tx1"/>
              </a:solidFill>
            </a:endParaRPr>
          </a:p>
        </p:txBody>
      </p:sp>
      <p:sp>
        <p:nvSpPr>
          <p:cNvPr id="17" name="Rectangle 16"/>
          <p:cNvSpPr/>
          <p:nvPr/>
        </p:nvSpPr>
        <p:spPr>
          <a:xfrm>
            <a:off x="457200" y="4114800"/>
            <a:ext cx="12954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4. Process</a:t>
            </a:r>
            <a:endParaRPr lang="en-US" dirty="0">
              <a:solidFill>
                <a:schemeClr val="tx1"/>
              </a:solidFill>
            </a:endParaRPr>
          </a:p>
        </p:txBody>
      </p:sp>
      <p:sp>
        <p:nvSpPr>
          <p:cNvPr id="18" name="Rectangle 17"/>
          <p:cNvSpPr/>
          <p:nvPr/>
        </p:nvSpPr>
        <p:spPr>
          <a:xfrm>
            <a:off x="3581400" y="4038600"/>
            <a:ext cx="12954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5</a:t>
            </a:r>
            <a:r>
              <a:rPr lang="en-US" dirty="0" smtClean="0">
                <a:solidFill>
                  <a:schemeClr val="tx1"/>
                </a:solidFill>
              </a:rPr>
              <a:t>. Papers</a:t>
            </a:r>
            <a:endParaRPr lang="en-US" dirty="0">
              <a:solidFill>
                <a:schemeClr val="tx1"/>
              </a:solidFill>
            </a:endParaRPr>
          </a:p>
        </p:txBody>
      </p:sp>
      <p:sp>
        <p:nvSpPr>
          <p:cNvPr id="19" name="Rectangle 18"/>
          <p:cNvSpPr/>
          <p:nvPr/>
        </p:nvSpPr>
        <p:spPr>
          <a:xfrm>
            <a:off x="6477000" y="4038600"/>
            <a:ext cx="12954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6</a:t>
            </a:r>
            <a:r>
              <a:rPr lang="en-US" dirty="0" smtClean="0">
                <a:solidFill>
                  <a:schemeClr val="tx1"/>
                </a:solidFill>
              </a:rPr>
              <a:t>. Policy!</a:t>
            </a:r>
            <a:endParaRPr lang="en-US" dirty="0">
              <a:solidFill>
                <a:schemeClr val="tx1"/>
              </a:solidFill>
            </a:endParaRPr>
          </a:p>
        </p:txBody>
      </p:sp>
      <p:sp>
        <p:nvSpPr>
          <p:cNvPr id="20" name="TextBox 19"/>
          <p:cNvSpPr txBox="1"/>
          <p:nvPr/>
        </p:nvSpPr>
        <p:spPr>
          <a:xfrm>
            <a:off x="304800" y="2133600"/>
            <a:ext cx="2895600" cy="2031325"/>
          </a:xfrm>
          <a:prstGeom prst="rect">
            <a:avLst/>
          </a:prstGeom>
          <a:noFill/>
        </p:spPr>
        <p:txBody>
          <a:bodyPr wrap="square" rtlCol="0">
            <a:spAutoFit/>
          </a:bodyPr>
          <a:lstStyle/>
          <a:p>
            <a:pPr>
              <a:buFont typeface="Arial" pitchFamily="34" charset="0"/>
              <a:buChar char="•"/>
            </a:pPr>
            <a:r>
              <a:rPr lang="en-US" dirty="0" smtClean="0"/>
              <a:t> Obtain GIS data</a:t>
            </a:r>
          </a:p>
          <a:p>
            <a:pPr>
              <a:buFont typeface="Arial" pitchFamily="34" charset="0"/>
              <a:buChar char="•"/>
            </a:pPr>
            <a:r>
              <a:rPr lang="en-US" dirty="0"/>
              <a:t> </a:t>
            </a:r>
            <a:r>
              <a:rPr lang="en-US" dirty="0" smtClean="0"/>
              <a:t>Neighborhood selection</a:t>
            </a:r>
          </a:p>
          <a:p>
            <a:pPr>
              <a:buFont typeface="Arial" pitchFamily="34" charset="0"/>
              <a:buChar char="•"/>
            </a:pPr>
            <a:r>
              <a:rPr lang="en-US" dirty="0"/>
              <a:t> </a:t>
            </a:r>
            <a:r>
              <a:rPr lang="en-US" dirty="0" smtClean="0"/>
              <a:t>Survey translations/approvals</a:t>
            </a:r>
          </a:p>
          <a:p>
            <a:pPr>
              <a:buFont typeface="Arial" pitchFamily="34" charset="0"/>
              <a:buChar char="•"/>
            </a:pPr>
            <a:r>
              <a:rPr lang="en-US" dirty="0" smtClean="0"/>
              <a:t>Accelerometers &amp; training</a:t>
            </a:r>
          </a:p>
          <a:p>
            <a:pPr>
              <a:buFont typeface="Arial" pitchFamily="34" charset="0"/>
              <a:buChar char="•"/>
            </a:pPr>
            <a:r>
              <a:rPr lang="en-US" dirty="0" smtClean="0">
                <a:solidFill>
                  <a:srgbClr val="00B050"/>
                </a:solidFill>
              </a:rPr>
              <a:t>Years 1-2 funding</a:t>
            </a:r>
          </a:p>
          <a:p>
            <a:endParaRPr lang="en-US" dirty="0"/>
          </a:p>
        </p:txBody>
      </p:sp>
      <p:sp>
        <p:nvSpPr>
          <p:cNvPr id="21" name="TextBox 20"/>
          <p:cNvSpPr txBox="1"/>
          <p:nvPr/>
        </p:nvSpPr>
        <p:spPr>
          <a:xfrm>
            <a:off x="3352800" y="2133600"/>
            <a:ext cx="2667000" cy="2031325"/>
          </a:xfrm>
          <a:prstGeom prst="rect">
            <a:avLst/>
          </a:prstGeom>
          <a:noFill/>
        </p:spPr>
        <p:txBody>
          <a:bodyPr wrap="square" rtlCol="0">
            <a:spAutoFit/>
          </a:bodyPr>
          <a:lstStyle/>
          <a:p>
            <a:pPr>
              <a:buFont typeface="Arial" pitchFamily="34" charset="0"/>
              <a:buChar char="•"/>
            </a:pPr>
            <a:r>
              <a:rPr lang="en-US" dirty="0" smtClean="0"/>
              <a:t> Recruitment &amp; monitoring</a:t>
            </a:r>
          </a:p>
          <a:p>
            <a:pPr>
              <a:buFont typeface="Arial" pitchFamily="34" charset="0"/>
              <a:buChar char="•"/>
            </a:pPr>
            <a:r>
              <a:rPr lang="en-US" dirty="0" smtClean="0"/>
              <a:t> Survey checking</a:t>
            </a:r>
          </a:p>
          <a:p>
            <a:pPr>
              <a:buFont typeface="Arial" pitchFamily="34" charset="0"/>
              <a:buChar char="•"/>
            </a:pPr>
            <a:r>
              <a:rPr lang="en-US" dirty="0" smtClean="0"/>
              <a:t> Accelerometer compliance screening</a:t>
            </a:r>
          </a:p>
          <a:p>
            <a:pPr>
              <a:buFont typeface="Arial" pitchFamily="34" charset="0"/>
              <a:buChar char="•"/>
            </a:pPr>
            <a:r>
              <a:rPr lang="en-US" dirty="0" smtClean="0">
                <a:solidFill>
                  <a:srgbClr val="00B050"/>
                </a:solidFill>
              </a:rPr>
              <a:t>Years 1-2 funding</a:t>
            </a:r>
          </a:p>
          <a:p>
            <a:endParaRPr lang="en-US" dirty="0"/>
          </a:p>
        </p:txBody>
      </p:sp>
      <p:sp>
        <p:nvSpPr>
          <p:cNvPr id="22" name="TextBox 21"/>
          <p:cNvSpPr txBox="1"/>
          <p:nvPr/>
        </p:nvSpPr>
        <p:spPr>
          <a:xfrm>
            <a:off x="6324600" y="2133600"/>
            <a:ext cx="2667000" cy="1754326"/>
          </a:xfrm>
          <a:prstGeom prst="rect">
            <a:avLst/>
          </a:prstGeom>
          <a:noFill/>
        </p:spPr>
        <p:txBody>
          <a:bodyPr wrap="square" rtlCol="0">
            <a:spAutoFit/>
          </a:bodyPr>
          <a:lstStyle/>
          <a:p>
            <a:pPr>
              <a:buFont typeface="Arial" pitchFamily="34" charset="0"/>
              <a:buChar char="•"/>
            </a:pPr>
            <a:r>
              <a:rPr lang="en-US" dirty="0" smtClean="0"/>
              <a:t> File &amp; variable names</a:t>
            </a:r>
          </a:p>
          <a:p>
            <a:pPr>
              <a:buFont typeface="Arial" pitchFamily="34" charset="0"/>
              <a:buChar char="•"/>
            </a:pPr>
            <a:r>
              <a:rPr lang="en-US" dirty="0" smtClean="0"/>
              <a:t> Survey cleaning</a:t>
            </a:r>
          </a:p>
          <a:p>
            <a:pPr>
              <a:buFont typeface="Arial" pitchFamily="34" charset="0"/>
              <a:buChar char="•"/>
            </a:pPr>
            <a:r>
              <a:rPr lang="en-US" dirty="0"/>
              <a:t> </a:t>
            </a:r>
            <a:r>
              <a:rPr lang="en-US" dirty="0" smtClean="0"/>
              <a:t>GIS templates</a:t>
            </a:r>
          </a:p>
          <a:p>
            <a:pPr>
              <a:buFont typeface="Arial" pitchFamily="34" charset="0"/>
              <a:buChar char="•"/>
            </a:pPr>
            <a:r>
              <a:rPr lang="en-US" dirty="0"/>
              <a:t> </a:t>
            </a:r>
            <a:r>
              <a:rPr lang="en-US" dirty="0" smtClean="0"/>
              <a:t>CC comparability assessments</a:t>
            </a:r>
          </a:p>
          <a:p>
            <a:pPr>
              <a:buFont typeface="Arial" pitchFamily="34" charset="0"/>
              <a:buChar char="•"/>
            </a:pPr>
            <a:r>
              <a:rPr lang="en-US" dirty="0" smtClean="0">
                <a:solidFill>
                  <a:srgbClr val="00B050"/>
                </a:solidFill>
              </a:rPr>
              <a:t>Years 2-3 funding</a:t>
            </a:r>
            <a:endParaRPr lang="en-US" dirty="0">
              <a:solidFill>
                <a:srgbClr val="00B050"/>
              </a:solidFill>
            </a:endParaRPr>
          </a:p>
        </p:txBody>
      </p:sp>
      <p:sp>
        <p:nvSpPr>
          <p:cNvPr id="23" name="TextBox 22"/>
          <p:cNvSpPr txBox="1"/>
          <p:nvPr/>
        </p:nvSpPr>
        <p:spPr>
          <a:xfrm>
            <a:off x="381000" y="4648200"/>
            <a:ext cx="2590800" cy="1754326"/>
          </a:xfrm>
          <a:prstGeom prst="rect">
            <a:avLst/>
          </a:prstGeom>
          <a:noFill/>
        </p:spPr>
        <p:txBody>
          <a:bodyPr wrap="square" rtlCol="0">
            <a:spAutoFit/>
          </a:bodyPr>
          <a:lstStyle/>
          <a:p>
            <a:pPr>
              <a:buFont typeface="Arial" pitchFamily="34" charset="0"/>
              <a:buChar char="•"/>
            </a:pPr>
            <a:r>
              <a:rPr lang="en-US" dirty="0" smtClean="0"/>
              <a:t> GIS buffers (countries)</a:t>
            </a:r>
          </a:p>
          <a:p>
            <a:pPr>
              <a:buFont typeface="Arial" pitchFamily="34" charset="0"/>
              <a:buChar char="•"/>
            </a:pPr>
            <a:r>
              <a:rPr lang="en-US" dirty="0" smtClean="0"/>
              <a:t> Surveys (CC)</a:t>
            </a:r>
          </a:p>
          <a:p>
            <a:pPr>
              <a:buFont typeface="Arial" pitchFamily="34" charset="0"/>
              <a:buChar char="•"/>
            </a:pPr>
            <a:r>
              <a:rPr lang="en-US" dirty="0"/>
              <a:t> </a:t>
            </a:r>
            <a:r>
              <a:rPr lang="en-US" dirty="0" smtClean="0"/>
              <a:t>Accelerometers (CC)</a:t>
            </a:r>
          </a:p>
          <a:p>
            <a:pPr>
              <a:buFont typeface="Arial" pitchFamily="34" charset="0"/>
              <a:buChar char="•"/>
            </a:pPr>
            <a:r>
              <a:rPr lang="en-US" dirty="0" smtClean="0">
                <a:solidFill>
                  <a:srgbClr val="00B050"/>
                </a:solidFill>
              </a:rPr>
              <a:t>Years 2-3 funding</a:t>
            </a:r>
          </a:p>
          <a:p>
            <a:endParaRPr lang="en-US" dirty="0"/>
          </a:p>
        </p:txBody>
      </p:sp>
      <p:sp>
        <p:nvSpPr>
          <p:cNvPr id="24" name="TextBox 23"/>
          <p:cNvSpPr txBox="1"/>
          <p:nvPr/>
        </p:nvSpPr>
        <p:spPr>
          <a:xfrm>
            <a:off x="3505200" y="4648200"/>
            <a:ext cx="2971800" cy="2031325"/>
          </a:xfrm>
          <a:prstGeom prst="rect">
            <a:avLst/>
          </a:prstGeom>
          <a:noFill/>
        </p:spPr>
        <p:txBody>
          <a:bodyPr wrap="square" rtlCol="0">
            <a:spAutoFit/>
          </a:bodyPr>
          <a:lstStyle/>
          <a:p>
            <a:pPr>
              <a:buFont typeface="Arial" pitchFamily="34" charset="0"/>
              <a:buChar char="•"/>
            </a:pPr>
            <a:r>
              <a:rPr lang="en-US" dirty="0" smtClean="0"/>
              <a:t> Select topics</a:t>
            </a:r>
          </a:p>
          <a:p>
            <a:pPr>
              <a:buFont typeface="Arial" pitchFamily="34" charset="0"/>
              <a:buChar char="•"/>
            </a:pPr>
            <a:r>
              <a:rPr lang="en-US" dirty="0" smtClean="0"/>
              <a:t> Proposals for review with Publications Committee</a:t>
            </a:r>
            <a:endParaRPr lang="en-US" dirty="0"/>
          </a:p>
          <a:p>
            <a:pPr>
              <a:buFont typeface="Arial" pitchFamily="34" charset="0"/>
              <a:buChar char="•"/>
            </a:pPr>
            <a:r>
              <a:rPr lang="en-US" dirty="0" smtClean="0"/>
              <a:t>Analysis</a:t>
            </a:r>
          </a:p>
          <a:p>
            <a:pPr>
              <a:buFont typeface="Arial" pitchFamily="34" charset="0"/>
              <a:buChar char="•"/>
            </a:pPr>
            <a:r>
              <a:rPr lang="en-US" dirty="0" smtClean="0"/>
              <a:t>Manuscripts</a:t>
            </a:r>
          </a:p>
          <a:p>
            <a:pPr>
              <a:buFont typeface="Arial" pitchFamily="34" charset="0"/>
              <a:buChar char="•"/>
            </a:pPr>
            <a:r>
              <a:rPr lang="en-US" dirty="0" smtClean="0">
                <a:solidFill>
                  <a:srgbClr val="00B050"/>
                </a:solidFill>
              </a:rPr>
              <a:t>Year 4 funding</a:t>
            </a:r>
          </a:p>
          <a:p>
            <a:pPr>
              <a:buFont typeface="Arial" pitchFamily="34" charset="0"/>
              <a:buChar char="•"/>
            </a:pPr>
            <a:endParaRPr lang="en-US" dirty="0" smtClean="0"/>
          </a:p>
        </p:txBody>
      </p:sp>
      <p:sp>
        <p:nvSpPr>
          <p:cNvPr id="25" name="TextBox 24"/>
          <p:cNvSpPr txBox="1"/>
          <p:nvPr/>
        </p:nvSpPr>
        <p:spPr>
          <a:xfrm>
            <a:off x="6477000" y="4572000"/>
            <a:ext cx="2502408" cy="1815882"/>
          </a:xfrm>
          <a:prstGeom prst="rect">
            <a:avLst/>
          </a:prstGeom>
          <a:noFill/>
        </p:spPr>
        <p:txBody>
          <a:bodyPr wrap="square" rtlCol="0">
            <a:spAutoFit/>
          </a:bodyPr>
          <a:lstStyle/>
          <a:p>
            <a:pPr>
              <a:buFont typeface="Arial" pitchFamily="34" charset="0"/>
              <a:buChar char="•"/>
            </a:pPr>
            <a:r>
              <a:rPr lang="en-US" sz="1600" dirty="0" smtClean="0"/>
              <a:t> Communicate results to local, national &amp; international policy makers</a:t>
            </a:r>
          </a:p>
          <a:p>
            <a:pPr>
              <a:buFont typeface="Arial" pitchFamily="34" charset="0"/>
              <a:buChar char="•"/>
            </a:pPr>
            <a:r>
              <a:rPr lang="en-US" sz="1600" dirty="0" smtClean="0"/>
              <a:t> Create summary briefs</a:t>
            </a:r>
          </a:p>
          <a:p>
            <a:pPr>
              <a:buFont typeface="Arial" pitchFamily="34" charset="0"/>
              <a:buChar char="•"/>
            </a:pPr>
            <a:r>
              <a:rPr lang="en-US" sz="1600" dirty="0" smtClean="0"/>
              <a:t>Start making contacts</a:t>
            </a:r>
          </a:p>
          <a:p>
            <a:pPr>
              <a:buFont typeface="Arial" pitchFamily="34" charset="0"/>
              <a:buChar char="•"/>
            </a:pPr>
            <a:r>
              <a:rPr lang="en-US" sz="1600" dirty="0"/>
              <a:t> </a:t>
            </a:r>
            <a:r>
              <a:rPr lang="en-US" sz="1600" dirty="0" smtClean="0">
                <a:solidFill>
                  <a:srgbClr val="00B050"/>
                </a:solidFill>
              </a:rPr>
              <a:t>Year 4+ funding</a:t>
            </a:r>
          </a:p>
        </p:txBody>
      </p:sp>
      <p:sp>
        <p:nvSpPr>
          <p:cNvPr id="26" name="Right Arrow 25"/>
          <p:cNvSpPr/>
          <p:nvPr/>
        </p:nvSpPr>
        <p:spPr>
          <a:xfrm>
            <a:off x="2209800" y="1524000"/>
            <a:ext cx="978408" cy="4846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Right Arrow 26"/>
          <p:cNvSpPr/>
          <p:nvPr/>
        </p:nvSpPr>
        <p:spPr>
          <a:xfrm>
            <a:off x="5257800" y="1600200"/>
            <a:ext cx="978408" cy="4846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 name="Right Arrow 27"/>
          <p:cNvSpPr/>
          <p:nvPr/>
        </p:nvSpPr>
        <p:spPr>
          <a:xfrm>
            <a:off x="2209800" y="4114800"/>
            <a:ext cx="978408" cy="4846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 name="Right Arrow 28"/>
          <p:cNvSpPr/>
          <p:nvPr/>
        </p:nvSpPr>
        <p:spPr>
          <a:xfrm>
            <a:off x="5181600" y="4114800"/>
            <a:ext cx="978408" cy="4846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Right Arrow 31"/>
          <p:cNvSpPr/>
          <p:nvPr/>
        </p:nvSpPr>
        <p:spPr>
          <a:xfrm>
            <a:off x="8001000" y="1600200"/>
            <a:ext cx="978408" cy="4846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Footer Placeholder 29"/>
          <p:cNvSpPr>
            <a:spLocks noGrp="1"/>
          </p:cNvSpPr>
          <p:nvPr>
            <p:ph type="ftr" sz="quarter" idx="11"/>
          </p:nvPr>
        </p:nvSpPr>
        <p:spPr/>
        <p:txBody>
          <a:bodyPr/>
          <a:lstStyle/>
          <a:p>
            <a:r>
              <a:rPr lang="en-US" smtClean="0"/>
              <a:t>IPEN Sydney 2012</a:t>
            </a:r>
            <a:endParaRPr lang="en-US"/>
          </a:p>
        </p:txBody>
      </p:sp>
      <p:pic>
        <p:nvPicPr>
          <p:cNvPr id="31" name="Picture 30" descr="IPEN_logo.tif"/>
          <p:cNvPicPr>
            <a:picLocks noChangeAspect="1"/>
          </p:cNvPicPr>
          <p:nvPr/>
        </p:nvPicPr>
        <p:blipFill>
          <a:blip r:embed="rId3"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0"/>
            <a:ext cx="8229600" cy="1066800"/>
          </a:xfrm>
        </p:spPr>
        <p:txBody>
          <a:bodyPr/>
          <a:lstStyle/>
          <a:p>
            <a:r>
              <a:rPr lang="en-US" dirty="0"/>
              <a:t>Overall expectations</a:t>
            </a:r>
          </a:p>
        </p:txBody>
      </p:sp>
      <p:sp>
        <p:nvSpPr>
          <p:cNvPr id="29699" name="Rectangle 3"/>
          <p:cNvSpPr>
            <a:spLocks noGrp="1" noChangeArrowheads="1"/>
          </p:cNvSpPr>
          <p:nvPr>
            <p:ph sz="quarter" idx="1"/>
          </p:nvPr>
        </p:nvSpPr>
        <p:spPr>
          <a:xfrm>
            <a:off x="457200" y="1600200"/>
            <a:ext cx="8229600" cy="4629912"/>
          </a:xfrm>
        </p:spPr>
        <p:txBody>
          <a:bodyPr>
            <a:normAutofit/>
          </a:bodyPr>
          <a:lstStyle/>
          <a:p>
            <a:pPr>
              <a:lnSpc>
                <a:spcPct val="90000"/>
              </a:lnSpc>
            </a:pPr>
            <a:r>
              <a:rPr lang="en-US" dirty="0"/>
              <a:t>“Requirements” needed for quality </a:t>
            </a:r>
            <a:r>
              <a:rPr lang="en-US" dirty="0" smtClean="0"/>
              <a:t>control</a:t>
            </a:r>
          </a:p>
          <a:p>
            <a:pPr>
              <a:lnSpc>
                <a:spcPct val="90000"/>
              </a:lnSpc>
              <a:buNone/>
            </a:pPr>
            <a:endParaRPr lang="en-US" dirty="0"/>
          </a:p>
          <a:p>
            <a:pPr>
              <a:lnSpc>
                <a:spcPct val="90000"/>
              </a:lnSpc>
            </a:pPr>
            <a:r>
              <a:rPr lang="en-US" dirty="0"/>
              <a:t>Budgeting for things you </a:t>
            </a:r>
            <a:r>
              <a:rPr lang="en-US" dirty="0" smtClean="0"/>
              <a:t>didn’t </a:t>
            </a:r>
            <a:r>
              <a:rPr lang="en-US" dirty="0"/>
              <a:t>think of:</a:t>
            </a:r>
          </a:p>
          <a:p>
            <a:pPr lvl="1">
              <a:lnSpc>
                <a:spcPct val="90000"/>
              </a:lnSpc>
            </a:pPr>
            <a:r>
              <a:rPr lang="en-US" dirty="0" smtClean="0"/>
              <a:t>Software</a:t>
            </a:r>
            <a:endParaRPr lang="en-US" dirty="0"/>
          </a:p>
          <a:p>
            <a:pPr lvl="1">
              <a:lnSpc>
                <a:spcPct val="90000"/>
              </a:lnSpc>
            </a:pPr>
            <a:r>
              <a:rPr lang="en-US" dirty="0"/>
              <a:t>Quality control</a:t>
            </a:r>
          </a:p>
          <a:p>
            <a:pPr lvl="1">
              <a:lnSpc>
                <a:spcPct val="90000"/>
              </a:lnSpc>
            </a:pPr>
            <a:r>
              <a:rPr lang="en-US" dirty="0"/>
              <a:t>GIS</a:t>
            </a:r>
          </a:p>
          <a:p>
            <a:pPr lvl="1">
              <a:lnSpc>
                <a:spcPct val="90000"/>
              </a:lnSpc>
            </a:pPr>
            <a:r>
              <a:rPr lang="en-US" dirty="0"/>
              <a:t>Stats</a:t>
            </a:r>
          </a:p>
          <a:p>
            <a:pPr lvl="1">
              <a:lnSpc>
                <a:spcPct val="90000"/>
              </a:lnSpc>
            </a:pPr>
            <a:r>
              <a:rPr lang="en-US" dirty="0" smtClean="0"/>
              <a:t>Travel</a:t>
            </a:r>
          </a:p>
          <a:p>
            <a:pPr lvl="1">
              <a:lnSpc>
                <a:spcPct val="90000"/>
              </a:lnSpc>
              <a:buNone/>
            </a:pPr>
            <a:endParaRPr lang="en-US" dirty="0"/>
          </a:p>
          <a:p>
            <a:pPr>
              <a:lnSpc>
                <a:spcPct val="90000"/>
              </a:lnSpc>
            </a:pPr>
            <a:r>
              <a:rPr lang="en-US" dirty="0"/>
              <a:t>Follow protocols especially for </a:t>
            </a:r>
            <a:r>
              <a:rPr lang="en-US" b="1" dirty="0"/>
              <a:t>variable </a:t>
            </a:r>
            <a:r>
              <a:rPr lang="en-US" b="1" dirty="0" smtClean="0"/>
              <a:t>naming</a:t>
            </a:r>
            <a:r>
              <a:rPr lang="en-US" dirty="0" smtClean="0"/>
              <a:t> and </a:t>
            </a:r>
            <a:r>
              <a:rPr lang="en-US" b="1" dirty="0" smtClean="0"/>
              <a:t>coding</a:t>
            </a:r>
            <a:endParaRPr lang="en-US" b="1" dirty="0"/>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76200"/>
            <a:ext cx="8229600" cy="1143000"/>
          </a:xfrm>
        </p:spPr>
        <p:txBody>
          <a:bodyPr/>
          <a:lstStyle/>
          <a:p>
            <a:r>
              <a:rPr lang="en-US" dirty="0"/>
              <a:t>Neighborhood selection</a:t>
            </a:r>
          </a:p>
        </p:txBody>
      </p:sp>
      <p:sp>
        <p:nvSpPr>
          <p:cNvPr id="12291" name="Rectangle 3"/>
          <p:cNvSpPr>
            <a:spLocks noGrp="1" noChangeArrowheads="1"/>
          </p:cNvSpPr>
          <p:nvPr>
            <p:ph sz="quarter" idx="1"/>
          </p:nvPr>
        </p:nvSpPr>
        <p:spPr>
          <a:xfrm>
            <a:off x="381000" y="1447800"/>
            <a:ext cx="8229600" cy="5715000"/>
          </a:xfrm>
        </p:spPr>
        <p:txBody>
          <a:bodyPr>
            <a:normAutofit/>
          </a:bodyPr>
          <a:lstStyle/>
          <a:p>
            <a:pPr>
              <a:lnSpc>
                <a:spcPct val="80000"/>
              </a:lnSpc>
            </a:pPr>
            <a:r>
              <a:rPr lang="en-US" sz="2000" dirty="0" smtClean="0"/>
              <a:t>Walkability x Income (2 x 2) design </a:t>
            </a:r>
            <a:endParaRPr lang="en-US" sz="2000" dirty="0"/>
          </a:p>
          <a:p>
            <a:pPr>
              <a:lnSpc>
                <a:spcPct val="80000"/>
              </a:lnSpc>
            </a:pPr>
            <a:endParaRPr lang="en-US" sz="2000" dirty="0" smtClean="0"/>
          </a:p>
          <a:p>
            <a:pPr>
              <a:lnSpc>
                <a:spcPct val="80000"/>
              </a:lnSpc>
            </a:pPr>
            <a:r>
              <a:rPr lang="en-US" sz="2000" dirty="0" smtClean="0"/>
              <a:t>Lesson </a:t>
            </a:r>
            <a:r>
              <a:rPr lang="en-US" sz="2000" dirty="0"/>
              <a:t>learned</a:t>
            </a:r>
          </a:p>
          <a:p>
            <a:pPr lvl="1">
              <a:lnSpc>
                <a:spcPct val="80000"/>
              </a:lnSpc>
            </a:pPr>
            <a:r>
              <a:rPr lang="en-US" sz="2000" dirty="0"/>
              <a:t>Countries may need to include additional variables to reflect their environment e.g. slopes</a:t>
            </a:r>
          </a:p>
          <a:p>
            <a:pPr lvl="1">
              <a:lnSpc>
                <a:spcPct val="80000"/>
              </a:lnSpc>
            </a:pPr>
            <a:r>
              <a:rPr lang="en-US" sz="2000" dirty="0"/>
              <a:t>Some countries couldn’t get household income from Census</a:t>
            </a:r>
          </a:p>
          <a:p>
            <a:pPr lvl="2">
              <a:lnSpc>
                <a:spcPct val="80000"/>
              </a:lnSpc>
            </a:pPr>
            <a:r>
              <a:rPr lang="en-US" dirty="0"/>
              <a:t>May be other sources e.g. house prices</a:t>
            </a:r>
          </a:p>
          <a:p>
            <a:pPr lvl="1">
              <a:lnSpc>
                <a:spcPct val="80000"/>
              </a:lnSpc>
            </a:pPr>
            <a:r>
              <a:rPr lang="en-US" sz="2000" dirty="0"/>
              <a:t>Bring to life with photos</a:t>
            </a:r>
          </a:p>
          <a:p>
            <a:pPr>
              <a:lnSpc>
                <a:spcPct val="80000"/>
              </a:lnSpc>
              <a:buNone/>
            </a:pPr>
            <a:endParaRPr lang="en-US" sz="2000" dirty="0" smtClean="0"/>
          </a:p>
          <a:p>
            <a:pPr>
              <a:lnSpc>
                <a:spcPct val="80000"/>
              </a:lnSpc>
            </a:pPr>
            <a:r>
              <a:rPr lang="en-US" sz="2000" dirty="0" smtClean="0"/>
              <a:t>Resources</a:t>
            </a:r>
            <a:endParaRPr lang="en-US" sz="2000" dirty="0"/>
          </a:p>
          <a:p>
            <a:pPr lvl="1">
              <a:lnSpc>
                <a:spcPct val="80000"/>
              </a:lnSpc>
            </a:pPr>
            <a:r>
              <a:rPr lang="en-US" sz="2000" dirty="0"/>
              <a:t>See website</a:t>
            </a:r>
          </a:p>
          <a:p>
            <a:pPr lvl="2">
              <a:lnSpc>
                <a:spcPct val="80000"/>
              </a:lnSpc>
            </a:pPr>
            <a:r>
              <a:rPr lang="en-US" dirty="0" smtClean="0"/>
              <a:t>www.ipenproject.org/methods</a:t>
            </a:r>
            <a:endParaRPr lang="en-US" dirty="0"/>
          </a:p>
          <a:p>
            <a:pPr lvl="1">
              <a:lnSpc>
                <a:spcPct val="80000"/>
              </a:lnSpc>
            </a:pPr>
            <a:r>
              <a:rPr lang="en-US" sz="2000" dirty="0"/>
              <a:t>Walkability </a:t>
            </a:r>
            <a:r>
              <a:rPr lang="en-US" sz="2000" dirty="0" smtClean="0"/>
              <a:t>paper (Frank 2010)</a:t>
            </a:r>
            <a:endParaRPr lang="en-US" sz="2000" dirty="0"/>
          </a:p>
          <a:p>
            <a:pPr lvl="1">
              <a:lnSpc>
                <a:spcPct val="80000"/>
              </a:lnSpc>
            </a:pPr>
            <a:r>
              <a:rPr lang="en-US" sz="2000" dirty="0"/>
              <a:t>IPEN Adult templates</a:t>
            </a:r>
          </a:p>
          <a:p>
            <a:pPr lvl="2">
              <a:lnSpc>
                <a:spcPct val="80000"/>
              </a:lnSpc>
            </a:pPr>
            <a:r>
              <a:rPr lang="en-US" dirty="0"/>
              <a:t>Adolescent </a:t>
            </a:r>
            <a:r>
              <a:rPr lang="en-US" dirty="0" smtClean="0"/>
              <a:t>neighborhood </a:t>
            </a:r>
            <a:r>
              <a:rPr lang="en-US" dirty="0"/>
              <a:t>selection version </a:t>
            </a:r>
            <a:r>
              <a:rPr lang="en-US" dirty="0" smtClean="0"/>
              <a:t>coming</a:t>
            </a:r>
            <a:endParaRPr lang="en-US" dirty="0"/>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7848"/>
            <a:ext cx="8534400" cy="758952"/>
          </a:xfrm>
        </p:spPr>
        <p:txBody>
          <a:bodyPr/>
          <a:lstStyle/>
          <a:p>
            <a:r>
              <a:rPr lang="en-US" dirty="0" smtClean="0"/>
              <a:t>Neighborhood selection cont.</a:t>
            </a:r>
            <a:endParaRPr lang="en-US" dirty="0"/>
          </a:p>
        </p:txBody>
      </p:sp>
      <p:sp>
        <p:nvSpPr>
          <p:cNvPr id="3" name="Content Placeholder 2"/>
          <p:cNvSpPr>
            <a:spLocks noGrp="1"/>
          </p:cNvSpPr>
          <p:nvPr>
            <p:ph sz="quarter" idx="1"/>
          </p:nvPr>
        </p:nvSpPr>
        <p:spPr/>
        <p:txBody>
          <a:bodyPr/>
          <a:lstStyle/>
          <a:p>
            <a:pPr>
              <a:lnSpc>
                <a:spcPct val="80000"/>
              </a:lnSpc>
            </a:pPr>
            <a:endParaRPr lang="en-US" sz="2000" dirty="0" smtClean="0"/>
          </a:p>
          <a:p>
            <a:pPr>
              <a:lnSpc>
                <a:spcPct val="80000"/>
              </a:lnSpc>
            </a:pPr>
            <a:r>
              <a:rPr lang="en-US" sz="2000" dirty="0" smtClean="0"/>
              <a:t>Preparations/training</a:t>
            </a:r>
          </a:p>
          <a:p>
            <a:pPr lvl="1">
              <a:lnSpc>
                <a:spcPct val="80000"/>
              </a:lnSpc>
            </a:pPr>
            <a:r>
              <a:rPr lang="en-US" sz="2000" dirty="0" smtClean="0"/>
              <a:t>Find contacts to get the data</a:t>
            </a:r>
          </a:p>
          <a:p>
            <a:pPr lvl="1">
              <a:lnSpc>
                <a:spcPct val="80000"/>
              </a:lnSpc>
            </a:pPr>
            <a:r>
              <a:rPr lang="en-US" sz="2000" dirty="0" smtClean="0"/>
              <a:t>Speak with local experts on neighborhoods</a:t>
            </a:r>
          </a:p>
          <a:p>
            <a:pPr>
              <a:lnSpc>
                <a:spcPct val="80000"/>
              </a:lnSpc>
            </a:pPr>
            <a:endParaRPr lang="en-US" sz="2000" dirty="0" smtClean="0"/>
          </a:p>
          <a:p>
            <a:pPr>
              <a:lnSpc>
                <a:spcPct val="80000"/>
              </a:lnSpc>
            </a:pPr>
            <a:r>
              <a:rPr lang="en-US" sz="2000" dirty="0" smtClean="0"/>
              <a:t>Requirements</a:t>
            </a:r>
          </a:p>
          <a:p>
            <a:pPr lvl="1">
              <a:lnSpc>
                <a:spcPct val="80000"/>
              </a:lnSpc>
            </a:pPr>
            <a:r>
              <a:rPr lang="en-US" sz="2000" dirty="0" smtClean="0"/>
              <a:t>Need to provide CC with selection process &amp; rankings</a:t>
            </a:r>
          </a:p>
          <a:p>
            <a:pPr lvl="1">
              <a:lnSpc>
                <a:spcPct val="80000"/>
              </a:lnSpc>
            </a:pPr>
            <a:r>
              <a:rPr lang="en-US" sz="2000" dirty="0" smtClean="0"/>
              <a:t>We can brainstorm solutions to missing data etc.</a:t>
            </a:r>
          </a:p>
          <a:p>
            <a:pPr>
              <a:lnSpc>
                <a:spcPct val="80000"/>
              </a:lnSpc>
            </a:pPr>
            <a:endParaRPr lang="en-US" sz="2000" dirty="0" smtClean="0"/>
          </a:p>
          <a:p>
            <a:pPr>
              <a:lnSpc>
                <a:spcPct val="80000"/>
              </a:lnSpc>
            </a:pPr>
            <a:r>
              <a:rPr lang="en-US" sz="2000" dirty="0" smtClean="0"/>
              <a:t>Discussion</a:t>
            </a:r>
          </a:p>
          <a:p>
            <a:pPr lvl="1">
              <a:lnSpc>
                <a:spcPct val="80000"/>
              </a:lnSpc>
            </a:pPr>
            <a:r>
              <a:rPr lang="en-US" sz="2000" dirty="0" smtClean="0"/>
              <a:t>What about sites recruiting around schools?</a:t>
            </a:r>
          </a:p>
          <a:p>
            <a:pPr lvl="2">
              <a:lnSpc>
                <a:spcPct val="80000"/>
              </a:lnSpc>
            </a:pPr>
            <a:r>
              <a:rPr lang="en-US" dirty="0" smtClean="0"/>
              <a:t>Sample a greater number of schools with fewer students</a:t>
            </a:r>
          </a:p>
          <a:p>
            <a:pPr lvl="2">
              <a:lnSpc>
                <a:spcPct val="80000"/>
              </a:lnSpc>
            </a:pPr>
            <a:r>
              <a:rPr lang="en-US" dirty="0" smtClean="0"/>
              <a:t>Select schools in different quadrants</a:t>
            </a:r>
          </a:p>
          <a:p>
            <a:endParaRPr lang="en-US" dirty="0"/>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52400"/>
            <a:ext cx="8229600" cy="1143000"/>
          </a:xfrm>
        </p:spPr>
        <p:txBody>
          <a:bodyPr/>
          <a:lstStyle/>
          <a:p>
            <a:r>
              <a:rPr lang="en-US" dirty="0"/>
              <a:t>Survey</a:t>
            </a:r>
          </a:p>
        </p:txBody>
      </p:sp>
      <p:sp>
        <p:nvSpPr>
          <p:cNvPr id="13315" name="Rectangle 3"/>
          <p:cNvSpPr>
            <a:spLocks noGrp="1" noChangeArrowheads="1"/>
          </p:cNvSpPr>
          <p:nvPr>
            <p:ph sz="quarter" idx="1"/>
          </p:nvPr>
        </p:nvSpPr>
        <p:spPr>
          <a:xfrm>
            <a:off x="381000" y="1676400"/>
            <a:ext cx="8229600" cy="5791200"/>
          </a:xfrm>
        </p:spPr>
        <p:txBody>
          <a:bodyPr>
            <a:normAutofit/>
          </a:bodyPr>
          <a:lstStyle/>
          <a:p>
            <a:pPr>
              <a:lnSpc>
                <a:spcPct val="80000"/>
              </a:lnSpc>
              <a:buFontTx/>
              <a:buNone/>
            </a:pPr>
            <a:r>
              <a:rPr lang="en-US" sz="2000" u="sng" dirty="0"/>
              <a:t>Issues</a:t>
            </a:r>
          </a:p>
          <a:p>
            <a:pPr>
              <a:lnSpc>
                <a:spcPct val="80000"/>
              </a:lnSpc>
            </a:pPr>
            <a:r>
              <a:rPr lang="en-US" sz="2000" dirty="0"/>
              <a:t>Lots of cleaning by CC</a:t>
            </a:r>
          </a:p>
          <a:p>
            <a:pPr>
              <a:lnSpc>
                <a:spcPct val="80000"/>
              </a:lnSpc>
            </a:pPr>
            <a:r>
              <a:rPr lang="en-US" sz="2000" dirty="0"/>
              <a:t>Wide deviations from recommended surveys</a:t>
            </a:r>
          </a:p>
          <a:p>
            <a:pPr lvl="1">
              <a:lnSpc>
                <a:spcPct val="80000"/>
              </a:lnSpc>
            </a:pPr>
            <a:r>
              <a:rPr lang="en-US" sz="2000" dirty="0" smtClean="0"/>
              <a:t>Created survey </a:t>
            </a:r>
            <a:r>
              <a:rPr lang="en-US" sz="2000" dirty="0"/>
              <a:t>guidelines</a:t>
            </a:r>
          </a:p>
          <a:p>
            <a:pPr lvl="2">
              <a:lnSpc>
                <a:spcPct val="80000"/>
              </a:lnSpc>
            </a:pPr>
            <a:r>
              <a:rPr lang="en-US" dirty="0"/>
              <a:t>Wording, response options, missing </a:t>
            </a:r>
            <a:r>
              <a:rPr lang="en-US" dirty="0" smtClean="0"/>
              <a:t>items, variable names</a:t>
            </a:r>
            <a:endParaRPr lang="en-US" dirty="0"/>
          </a:p>
          <a:p>
            <a:pPr lvl="1">
              <a:lnSpc>
                <a:spcPct val="80000"/>
              </a:lnSpc>
            </a:pPr>
            <a:r>
              <a:rPr lang="en-US" sz="2000" dirty="0"/>
              <a:t>Back translation checks</a:t>
            </a:r>
          </a:p>
          <a:p>
            <a:pPr>
              <a:lnSpc>
                <a:spcPct val="80000"/>
              </a:lnSpc>
            </a:pPr>
            <a:r>
              <a:rPr lang="en-US" sz="2000" dirty="0"/>
              <a:t>IPAQ </a:t>
            </a:r>
            <a:r>
              <a:rPr lang="en-US" sz="2000" dirty="0" smtClean="0"/>
              <a:t>‘follow-up’ </a:t>
            </a:r>
            <a:r>
              <a:rPr lang="en-US" sz="2000" dirty="0"/>
              <a:t>protocols varied</a:t>
            </a:r>
          </a:p>
          <a:p>
            <a:pPr>
              <a:lnSpc>
                <a:spcPct val="80000"/>
              </a:lnSpc>
              <a:buFontTx/>
              <a:buNone/>
            </a:pPr>
            <a:endParaRPr lang="en-US" sz="2000" dirty="0" smtClean="0"/>
          </a:p>
          <a:p>
            <a:pPr>
              <a:lnSpc>
                <a:spcPct val="80000"/>
              </a:lnSpc>
              <a:buFontTx/>
              <a:buNone/>
            </a:pPr>
            <a:r>
              <a:rPr lang="en-US" sz="2000" u="sng" dirty="0" smtClean="0"/>
              <a:t>Resources</a:t>
            </a:r>
            <a:endParaRPr lang="en-US" sz="2000" u="sng" dirty="0"/>
          </a:p>
          <a:p>
            <a:pPr>
              <a:lnSpc>
                <a:spcPct val="80000"/>
              </a:lnSpc>
            </a:pPr>
            <a:r>
              <a:rPr lang="en-US" sz="2000" dirty="0" smtClean="0"/>
              <a:t>Will develop checklist </a:t>
            </a:r>
            <a:r>
              <a:rPr lang="en-US" sz="2000" dirty="0"/>
              <a:t>for data cleaning</a:t>
            </a:r>
          </a:p>
          <a:p>
            <a:pPr>
              <a:lnSpc>
                <a:spcPct val="80000"/>
              </a:lnSpc>
            </a:pPr>
            <a:r>
              <a:rPr lang="en-US" sz="2000" dirty="0" smtClean="0"/>
              <a:t>Clear survey </a:t>
            </a:r>
            <a:r>
              <a:rPr lang="en-US" sz="2000" dirty="0"/>
              <a:t>recommendations with </a:t>
            </a:r>
            <a:r>
              <a:rPr lang="en-US" sz="2000" dirty="0" smtClean="0"/>
              <a:t>variable naming, coding </a:t>
            </a:r>
            <a:r>
              <a:rPr lang="en-US" sz="2000" dirty="0"/>
              <a:t>&amp; skip patterns</a:t>
            </a:r>
          </a:p>
          <a:p>
            <a:pPr>
              <a:lnSpc>
                <a:spcPct val="80000"/>
              </a:lnSpc>
            </a:pPr>
            <a:r>
              <a:rPr lang="en-US" sz="2000" dirty="0"/>
              <a:t>Entry templates</a:t>
            </a:r>
          </a:p>
          <a:p>
            <a:pPr lvl="1">
              <a:lnSpc>
                <a:spcPct val="80000"/>
              </a:lnSpc>
            </a:pPr>
            <a:r>
              <a:rPr lang="en-US" sz="2000" dirty="0"/>
              <a:t>Access, SPSS</a:t>
            </a:r>
          </a:p>
          <a:p>
            <a:pPr>
              <a:lnSpc>
                <a:spcPct val="80000"/>
              </a:lnSpc>
              <a:buNone/>
            </a:pPr>
            <a:endParaRPr lang="en-US" sz="2000" dirty="0"/>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cont.</a:t>
            </a:r>
            <a:endParaRPr lang="en-US" dirty="0"/>
          </a:p>
        </p:txBody>
      </p:sp>
      <p:sp>
        <p:nvSpPr>
          <p:cNvPr id="3" name="Content Placeholder 2"/>
          <p:cNvSpPr>
            <a:spLocks noGrp="1"/>
          </p:cNvSpPr>
          <p:nvPr>
            <p:ph sz="quarter" idx="1"/>
          </p:nvPr>
        </p:nvSpPr>
        <p:spPr/>
        <p:txBody>
          <a:bodyPr/>
          <a:lstStyle/>
          <a:p>
            <a:pPr>
              <a:lnSpc>
                <a:spcPct val="80000"/>
              </a:lnSpc>
              <a:buFontTx/>
              <a:buNone/>
            </a:pPr>
            <a:endParaRPr lang="en-US" sz="2400" dirty="0" smtClean="0"/>
          </a:p>
          <a:p>
            <a:pPr>
              <a:lnSpc>
                <a:spcPct val="80000"/>
              </a:lnSpc>
              <a:buFontTx/>
              <a:buNone/>
            </a:pPr>
            <a:r>
              <a:rPr lang="en-US" sz="2400" u="sng" dirty="0" smtClean="0"/>
              <a:t>Requirements</a:t>
            </a:r>
          </a:p>
          <a:p>
            <a:pPr>
              <a:lnSpc>
                <a:spcPct val="80000"/>
              </a:lnSpc>
            </a:pPr>
            <a:r>
              <a:rPr lang="en-US" sz="2400" dirty="0" smtClean="0"/>
              <a:t>Approval of back translation with CC</a:t>
            </a:r>
          </a:p>
          <a:p>
            <a:pPr lvl="1">
              <a:lnSpc>
                <a:spcPct val="80000"/>
              </a:lnSpc>
            </a:pPr>
            <a:r>
              <a:rPr lang="en-US" sz="2000" dirty="0" smtClean="0"/>
              <a:t>allow time for review, modifications and re-review</a:t>
            </a:r>
          </a:p>
          <a:p>
            <a:pPr>
              <a:lnSpc>
                <a:spcPct val="80000"/>
              </a:lnSpc>
            </a:pPr>
            <a:r>
              <a:rPr lang="en-US" sz="2400" dirty="0" smtClean="0"/>
              <a:t>Follow variable names &amp; coding</a:t>
            </a:r>
          </a:p>
          <a:p>
            <a:pPr>
              <a:lnSpc>
                <a:spcPct val="80000"/>
              </a:lnSpc>
            </a:pPr>
            <a:r>
              <a:rPr lang="en-US" sz="2400" dirty="0" smtClean="0"/>
              <a:t>Follow up with participants for missing items</a:t>
            </a:r>
          </a:p>
          <a:p>
            <a:pPr>
              <a:lnSpc>
                <a:spcPct val="80000"/>
              </a:lnSpc>
              <a:buFontTx/>
              <a:buNone/>
            </a:pPr>
            <a:endParaRPr lang="en-US" sz="2400" dirty="0" smtClean="0"/>
          </a:p>
          <a:p>
            <a:pPr>
              <a:lnSpc>
                <a:spcPct val="80000"/>
              </a:lnSpc>
              <a:buFontTx/>
              <a:buNone/>
            </a:pPr>
            <a:r>
              <a:rPr lang="en-US" sz="2400" u="sng" dirty="0" smtClean="0"/>
              <a:t>Discussion</a:t>
            </a:r>
          </a:p>
          <a:p>
            <a:pPr>
              <a:lnSpc>
                <a:spcPct val="80000"/>
              </a:lnSpc>
            </a:pPr>
            <a:r>
              <a:rPr lang="en-US" sz="2400" dirty="0" smtClean="0"/>
              <a:t>Parent survey – STRONGLY RECOMMENDED for comparability</a:t>
            </a:r>
          </a:p>
          <a:p>
            <a:endParaRPr lang="en-US" dirty="0"/>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6200"/>
            <a:ext cx="8229600" cy="1143000"/>
          </a:xfrm>
        </p:spPr>
        <p:txBody>
          <a:bodyPr>
            <a:normAutofit/>
          </a:bodyPr>
          <a:lstStyle/>
          <a:p>
            <a:r>
              <a:rPr lang="en-US" dirty="0"/>
              <a:t>Accelerometer data collection</a:t>
            </a:r>
          </a:p>
        </p:txBody>
      </p:sp>
      <p:sp>
        <p:nvSpPr>
          <p:cNvPr id="15363" name="Rectangle 3"/>
          <p:cNvSpPr>
            <a:spLocks noGrp="1" noChangeArrowheads="1"/>
          </p:cNvSpPr>
          <p:nvPr>
            <p:ph sz="quarter" idx="1"/>
          </p:nvPr>
        </p:nvSpPr>
        <p:spPr>
          <a:xfrm>
            <a:off x="381000" y="1676400"/>
            <a:ext cx="8229600" cy="6096000"/>
          </a:xfrm>
        </p:spPr>
        <p:txBody>
          <a:bodyPr>
            <a:normAutofit/>
          </a:bodyPr>
          <a:lstStyle/>
          <a:p>
            <a:pPr>
              <a:lnSpc>
                <a:spcPct val="80000"/>
              </a:lnSpc>
              <a:buFontTx/>
              <a:buNone/>
            </a:pPr>
            <a:r>
              <a:rPr lang="en-US" sz="2400" u="sng" dirty="0"/>
              <a:t>Issues</a:t>
            </a:r>
          </a:p>
          <a:p>
            <a:pPr>
              <a:lnSpc>
                <a:spcPct val="80000"/>
              </a:lnSpc>
            </a:pPr>
            <a:r>
              <a:rPr lang="en-US" sz="2400" dirty="0"/>
              <a:t>Despite training &amp; manuals countries deviated in meaningful ways</a:t>
            </a:r>
          </a:p>
          <a:p>
            <a:pPr lvl="1">
              <a:lnSpc>
                <a:spcPct val="80000"/>
              </a:lnSpc>
            </a:pPr>
            <a:r>
              <a:rPr lang="en-US" sz="2400" dirty="0"/>
              <a:t>CC </a:t>
            </a:r>
            <a:r>
              <a:rPr lang="en-US" sz="2400" dirty="0" smtClean="0"/>
              <a:t>will process </a:t>
            </a:r>
            <a:r>
              <a:rPr lang="en-US" sz="2400" dirty="0"/>
              <a:t>all data in standard way </a:t>
            </a:r>
          </a:p>
          <a:p>
            <a:pPr>
              <a:lnSpc>
                <a:spcPct val="80000"/>
              </a:lnSpc>
            </a:pPr>
            <a:r>
              <a:rPr lang="en-US" sz="2400" dirty="0"/>
              <a:t>Dates not recorded when participants </a:t>
            </a:r>
            <a:r>
              <a:rPr lang="en-US" sz="2400" dirty="0" smtClean="0"/>
              <a:t>wearing or devices delivered/retrieved</a:t>
            </a:r>
            <a:endParaRPr lang="en-US" sz="2400" dirty="0"/>
          </a:p>
          <a:p>
            <a:pPr>
              <a:lnSpc>
                <a:spcPct val="80000"/>
              </a:lnSpc>
              <a:buFontTx/>
              <a:buNone/>
            </a:pPr>
            <a:endParaRPr lang="en-US" sz="2400" dirty="0" smtClean="0"/>
          </a:p>
          <a:p>
            <a:pPr>
              <a:lnSpc>
                <a:spcPct val="80000"/>
              </a:lnSpc>
              <a:buFontTx/>
              <a:buNone/>
            </a:pPr>
            <a:r>
              <a:rPr lang="en-US" sz="2400" u="sng" dirty="0" smtClean="0"/>
              <a:t>Resources</a:t>
            </a:r>
            <a:endParaRPr lang="en-US" sz="2400" u="sng" dirty="0"/>
          </a:p>
          <a:p>
            <a:pPr>
              <a:lnSpc>
                <a:spcPct val="80000"/>
              </a:lnSpc>
            </a:pPr>
            <a:r>
              <a:rPr lang="en-US" sz="2400" dirty="0"/>
              <a:t>Accelerometers</a:t>
            </a:r>
          </a:p>
          <a:p>
            <a:pPr>
              <a:lnSpc>
                <a:spcPct val="80000"/>
              </a:lnSpc>
            </a:pPr>
            <a:r>
              <a:rPr lang="en-US" sz="2400" dirty="0"/>
              <a:t>Tracking database</a:t>
            </a:r>
          </a:p>
          <a:p>
            <a:pPr>
              <a:lnSpc>
                <a:spcPct val="80000"/>
              </a:lnSpc>
            </a:pPr>
            <a:r>
              <a:rPr lang="en-US" sz="2400" dirty="0"/>
              <a:t>Training manual</a:t>
            </a:r>
          </a:p>
          <a:p>
            <a:pPr>
              <a:lnSpc>
                <a:spcPct val="80000"/>
              </a:lnSpc>
            </a:pPr>
            <a:r>
              <a:rPr lang="en-US" sz="2400" dirty="0"/>
              <a:t>Check in with Kelli</a:t>
            </a:r>
          </a:p>
          <a:p>
            <a:pPr>
              <a:lnSpc>
                <a:spcPct val="80000"/>
              </a:lnSpc>
            </a:pPr>
            <a:endParaRPr lang="en-US" sz="1800" dirty="0"/>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pic>
        <p:nvPicPr>
          <p:cNvPr id="6" name="Picture 5" descr="GT3X+Device_Isolated.png"/>
          <p:cNvPicPr>
            <a:picLocks noChangeAspect="1"/>
          </p:cNvPicPr>
          <p:nvPr/>
        </p:nvPicPr>
        <p:blipFill>
          <a:blip r:embed="rId3" cstate="print"/>
          <a:stretch>
            <a:fillRect/>
          </a:stretch>
        </p:blipFill>
        <p:spPr>
          <a:xfrm>
            <a:off x="5334000" y="3810000"/>
            <a:ext cx="2381250" cy="22860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76200"/>
            <a:ext cx="8229600" cy="1066800"/>
          </a:xfrm>
        </p:spPr>
        <p:txBody>
          <a:bodyPr>
            <a:normAutofit/>
          </a:bodyPr>
          <a:lstStyle/>
          <a:p>
            <a:r>
              <a:rPr lang="en-US" dirty="0" smtClean="0"/>
              <a:t>Accelerometer issues in kids </a:t>
            </a:r>
            <a:endParaRPr lang="en-US" dirty="0"/>
          </a:p>
        </p:txBody>
      </p:sp>
      <p:sp>
        <p:nvSpPr>
          <p:cNvPr id="28675" name="Rectangle 3"/>
          <p:cNvSpPr>
            <a:spLocks noGrp="1" noChangeArrowheads="1"/>
          </p:cNvSpPr>
          <p:nvPr>
            <p:ph sz="quarter" idx="1"/>
          </p:nvPr>
        </p:nvSpPr>
        <p:spPr>
          <a:xfrm>
            <a:off x="533400" y="1447800"/>
            <a:ext cx="8229600" cy="4754563"/>
          </a:xfrm>
        </p:spPr>
        <p:txBody>
          <a:bodyPr>
            <a:normAutofit lnSpcReduction="10000"/>
          </a:bodyPr>
          <a:lstStyle/>
          <a:p>
            <a:pPr>
              <a:lnSpc>
                <a:spcPct val="80000"/>
              </a:lnSpc>
            </a:pPr>
            <a:r>
              <a:rPr lang="en-US" sz="2200" dirty="0" smtClean="0"/>
              <a:t>Model  </a:t>
            </a:r>
            <a:endParaRPr lang="en-US" sz="1800" dirty="0">
              <a:solidFill>
                <a:srgbClr val="00B050"/>
              </a:solidFill>
            </a:endParaRPr>
          </a:p>
          <a:p>
            <a:pPr>
              <a:lnSpc>
                <a:spcPct val="80000"/>
              </a:lnSpc>
            </a:pPr>
            <a:r>
              <a:rPr lang="en-US" sz="2200" dirty="0" smtClean="0"/>
              <a:t>Low </a:t>
            </a:r>
            <a:r>
              <a:rPr lang="en-US" sz="2200" dirty="0"/>
              <a:t>frequency </a:t>
            </a:r>
            <a:r>
              <a:rPr lang="en-US" sz="2200" dirty="0" smtClean="0"/>
              <a:t>filter </a:t>
            </a:r>
            <a:endParaRPr lang="en-US" sz="1800" dirty="0" smtClean="0">
              <a:solidFill>
                <a:srgbClr val="00B050"/>
              </a:solidFill>
            </a:endParaRPr>
          </a:p>
          <a:p>
            <a:pPr>
              <a:lnSpc>
                <a:spcPct val="80000"/>
              </a:lnSpc>
            </a:pPr>
            <a:r>
              <a:rPr lang="en-US" sz="2200" dirty="0" smtClean="0"/>
              <a:t>Non wear time </a:t>
            </a:r>
            <a:endParaRPr lang="en-US" sz="1800" dirty="0" smtClean="0">
              <a:solidFill>
                <a:srgbClr val="00B050"/>
              </a:solidFill>
            </a:endParaRPr>
          </a:p>
          <a:p>
            <a:pPr>
              <a:lnSpc>
                <a:spcPct val="80000"/>
              </a:lnSpc>
            </a:pPr>
            <a:r>
              <a:rPr lang="en-US" sz="2200" dirty="0" smtClean="0"/>
              <a:t>Epoch</a:t>
            </a:r>
            <a:r>
              <a:rPr lang="en-US" sz="1800" dirty="0" smtClean="0"/>
              <a:t> </a:t>
            </a:r>
            <a:endParaRPr lang="en-US" sz="1800" dirty="0">
              <a:solidFill>
                <a:srgbClr val="00B050"/>
              </a:solidFill>
            </a:endParaRPr>
          </a:p>
          <a:p>
            <a:pPr>
              <a:lnSpc>
                <a:spcPct val="80000"/>
              </a:lnSpc>
            </a:pPr>
            <a:r>
              <a:rPr lang="en-US" sz="2200" dirty="0"/>
              <a:t>Cut </a:t>
            </a:r>
            <a:r>
              <a:rPr lang="en-US" sz="2200" dirty="0" smtClean="0"/>
              <a:t>points </a:t>
            </a:r>
          </a:p>
          <a:p>
            <a:pPr>
              <a:lnSpc>
                <a:spcPct val="80000"/>
              </a:lnSpc>
            </a:pPr>
            <a:r>
              <a:rPr lang="en-US" sz="2200" dirty="0" smtClean="0"/>
              <a:t>Wear </a:t>
            </a:r>
            <a:r>
              <a:rPr lang="en-US" sz="2200" dirty="0"/>
              <a:t>time </a:t>
            </a:r>
            <a:r>
              <a:rPr lang="en-US" sz="2200" dirty="0" smtClean="0"/>
              <a:t>days and hours</a:t>
            </a:r>
            <a:endParaRPr lang="en-US" sz="2200" dirty="0"/>
          </a:p>
          <a:p>
            <a:pPr lvl="1">
              <a:lnSpc>
                <a:spcPct val="80000"/>
              </a:lnSpc>
            </a:pPr>
            <a:r>
              <a:rPr lang="en-US" sz="1800" dirty="0"/>
              <a:t>Instructions to </a:t>
            </a:r>
            <a:r>
              <a:rPr lang="en-US" sz="1800" dirty="0" smtClean="0"/>
              <a:t>participants</a:t>
            </a:r>
          </a:p>
          <a:p>
            <a:pPr lvl="1">
              <a:lnSpc>
                <a:spcPct val="80000"/>
              </a:lnSpc>
            </a:pPr>
            <a:r>
              <a:rPr lang="en-US" sz="1800" dirty="0" smtClean="0"/>
              <a:t>Processing decisions</a:t>
            </a:r>
          </a:p>
          <a:p>
            <a:pPr lvl="2">
              <a:lnSpc>
                <a:spcPct val="80000"/>
              </a:lnSpc>
            </a:pPr>
            <a:r>
              <a:rPr lang="en-US" sz="1800" dirty="0" smtClean="0"/>
              <a:t>Number days, hours.</a:t>
            </a:r>
          </a:p>
          <a:p>
            <a:pPr lvl="2">
              <a:lnSpc>
                <a:spcPct val="80000"/>
              </a:lnSpc>
            </a:pPr>
            <a:r>
              <a:rPr lang="en-US" sz="1800" dirty="0" smtClean="0"/>
              <a:t>Weekends</a:t>
            </a:r>
          </a:p>
          <a:p>
            <a:pPr>
              <a:lnSpc>
                <a:spcPct val="80000"/>
              </a:lnSpc>
            </a:pPr>
            <a:r>
              <a:rPr lang="en-US" sz="2200" dirty="0" smtClean="0"/>
              <a:t>Compliance strategies</a:t>
            </a:r>
          </a:p>
          <a:p>
            <a:pPr lvl="1">
              <a:lnSpc>
                <a:spcPct val="80000"/>
              </a:lnSpc>
            </a:pPr>
            <a:r>
              <a:rPr lang="en-US" sz="1800" dirty="0" err="1" smtClean="0"/>
              <a:t>Rewears</a:t>
            </a:r>
            <a:endParaRPr lang="en-US" sz="1800" dirty="0" smtClean="0"/>
          </a:p>
          <a:p>
            <a:pPr lvl="1">
              <a:lnSpc>
                <a:spcPct val="80000"/>
              </a:lnSpc>
            </a:pPr>
            <a:r>
              <a:rPr lang="en-US" sz="1800" dirty="0" smtClean="0"/>
              <a:t>Reminders</a:t>
            </a:r>
          </a:p>
          <a:p>
            <a:pPr lvl="1">
              <a:lnSpc>
                <a:spcPct val="80000"/>
              </a:lnSpc>
            </a:pPr>
            <a:r>
              <a:rPr lang="en-US" sz="1800" dirty="0" smtClean="0"/>
              <a:t>Logs </a:t>
            </a:r>
          </a:p>
          <a:p>
            <a:pPr lvl="1">
              <a:lnSpc>
                <a:spcPct val="80000"/>
              </a:lnSpc>
            </a:pPr>
            <a:r>
              <a:rPr lang="en-US" sz="1800" dirty="0" smtClean="0"/>
              <a:t>Incentives</a:t>
            </a:r>
          </a:p>
          <a:p>
            <a:pPr marL="274320" lvl="1">
              <a:lnSpc>
                <a:spcPct val="80000"/>
              </a:lnSpc>
              <a:buClr>
                <a:schemeClr val="accent1"/>
              </a:buClr>
              <a:buSzPct val="85000"/>
              <a:buFont typeface="Wingdings 2"/>
              <a:buChar char=""/>
            </a:pPr>
            <a:r>
              <a:rPr lang="en-US" dirty="0" smtClean="0">
                <a:solidFill>
                  <a:schemeClr val="tx1"/>
                </a:solidFill>
              </a:rPr>
              <a:t>Time Filters</a:t>
            </a:r>
          </a:p>
          <a:p>
            <a:pPr marL="548640" lvl="2">
              <a:lnSpc>
                <a:spcPct val="80000"/>
              </a:lnSpc>
              <a:buClr>
                <a:schemeClr val="accent1"/>
              </a:buClr>
              <a:buSzPct val="85000"/>
              <a:buFont typeface="Wingdings 2"/>
              <a:buChar char=""/>
            </a:pPr>
            <a:r>
              <a:rPr lang="en-US" sz="1800" dirty="0" smtClean="0">
                <a:solidFill>
                  <a:schemeClr val="tx2"/>
                </a:solidFill>
              </a:rPr>
              <a:t>In school vs out of school time</a:t>
            </a:r>
          </a:p>
          <a:p>
            <a:pPr lvl="1">
              <a:lnSpc>
                <a:spcPct val="80000"/>
              </a:lnSpc>
              <a:buNone/>
            </a:pPr>
            <a:endParaRPr lang="en-US" sz="1800" dirty="0" smtClean="0"/>
          </a:p>
          <a:p>
            <a:pPr lvl="2">
              <a:lnSpc>
                <a:spcPct val="80000"/>
              </a:lnSpc>
            </a:pPr>
            <a:endParaRPr lang="en-US" sz="2000" dirty="0"/>
          </a:p>
          <a:p>
            <a:pPr>
              <a:lnSpc>
                <a:spcPct val="80000"/>
              </a:lnSpc>
              <a:buFontTx/>
              <a:buNone/>
            </a:pPr>
            <a:endParaRPr lang="en-US" sz="2800" dirty="0"/>
          </a:p>
        </p:txBody>
      </p:sp>
      <p:sp>
        <p:nvSpPr>
          <p:cNvPr id="5" name="Footer Placeholder 4"/>
          <p:cNvSpPr>
            <a:spLocks noGrp="1"/>
          </p:cNvSpPr>
          <p:nvPr>
            <p:ph type="ftr" sz="quarter" idx="11"/>
          </p:nvPr>
        </p:nvSpPr>
        <p:spPr/>
        <p:txBody>
          <a:bodyPr/>
          <a:lstStyle/>
          <a:p>
            <a:r>
              <a:rPr lang="en-US" smtClean="0"/>
              <a:t>IPEN Sydney 2012</a:t>
            </a:r>
            <a:endParaRPr lang="en-US"/>
          </a:p>
        </p:txBody>
      </p:sp>
      <p:pic>
        <p:nvPicPr>
          <p:cNvPr id="6" name="Picture 5"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
        <p:nvSpPr>
          <p:cNvPr id="7" name="Rectangle 2"/>
          <p:cNvSpPr txBox="1">
            <a:spLocks noChangeArrowheads="1"/>
          </p:cNvSpPr>
          <p:nvPr/>
        </p:nvSpPr>
        <p:spPr>
          <a:xfrm rot="20732856">
            <a:off x="3706236" y="3248309"/>
            <a:ext cx="5045775" cy="592796"/>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300" dirty="0" smtClean="0">
                <a:solidFill>
                  <a:srgbClr val="00B050"/>
                </a:solidFill>
                <a:latin typeface="Garamond" pitchFamily="18" charset="0"/>
                <a:ea typeface="+mj-ea"/>
                <a:cs typeface="+mj-cs"/>
              </a:rPr>
              <a:t>It’s complicated!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300" dirty="0" smtClean="0">
                <a:solidFill>
                  <a:srgbClr val="00B050"/>
                </a:solidFill>
                <a:latin typeface="Garamond" pitchFamily="18" charset="0"/>
                <a:ea typeface="+mj-ea"/>
                <a:cs typeface="+mj-cs"/>
              </a:rPr>
              <a:t>IPEN developing recommendations</a:t>
            </a:r>
            <a:endParaRPr kumimoji="0" lang="en-US" sz="2300" b="0" i="0" u="none" strike="noStrike" kern="1200" cap="none" spc="0" normalizeH="0" baseline="0" noProof="0" dirty="0">
              <a:ln>
                <a:noFill/>
              </a:ln>
              <a:solidFill>
                <a:srgbClr val="00B050"/>
              </a:solidFill>
              <a:effectLst/>
              <a:uLnTx/>
              <a:uFillTx/>
              <a:latin typeface="Garamond" pitchFamily="18" charset="0"/>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Country Updates – 5 </a:t>
            </a:r>
            <a:r>
              <a:rPr lang="en-US" dirty="0" err="1" smtClean="0"/>
              <a:t>mins</a:t>
            </a:r>
            <a:r>
              <a:rPr lang="en-US" dirty="0" smtClean="0"/>
              <a:t> each</a:t>
            </a:r>
            <a:endParaRPr lang="en-US" dirty="0"/>
          </a:p>
        </p:txBody>
      </p:sp>
      <p:sp>
        <p:nvSpPr>
          <p:cNvPr id="3" name="Footer Placeholder 2"/>
          <p:cNvSpPr>
            <a:spLocks noGrp="1"/>
          </p:cNvSpPr>
          <p:nvPr>
            <p:ph type="ftr" sz="quarter" idx="11"/>
          </p:nvPr>
        </p:nvSpPr>
        <p:spPr/>
        <p:txBody>
          <a:bodyPr/>
          <a:lstStyle/>
          <a:p>
            <a:r>
              <a:rPr lang="en-US" smtClean="0"/>
              <a:t>IPEN Sydney 2012</a:t>
            </a:r>
            <a:endParaRPr lang="en-US"/>
          </a:p>
        </p:txBody>
      </p:sp>
      <p:sp>
        <p:nvSpPr>
          <p:cNvPr id="4" name="Content Placeholder 3"/>
          <p:cNvSpPr>
            <a:spLocks noGrp="1"/>
          </p:cNvSpPr>
          <p:nvPr>
            <p:ph sz="quarter" idx="1"/>
          </p:nvPr>
        </p:nvSpPr>
        <p:spPr>
          <a:xfrm>
            <a:off x="301752" y="1371600"/>
            <a:ext cx="8503920" cy="5029200"/>
          </a:xfrm>
        </p:spPr>
        <p:txBody>
          <a:bodyPr>
            <a:normAutofit fontScale="77500" lnSpcReduction="20000"/>
          </a:bodyPr>
          <a:lstStyle/>
          <a:p>
            <a:r>
              <a:rPr lang="en-US" dirty="0"/>
              <a:t>Australia</a:t>
            </a:r>
          </a:p>
          <a:p>
            <a:r>
              <a:rPr lang="en-US" dirty="0" smtClean="0"/>
              <a:t>Belgium</a:t>
            </a:r>
            <a:endParaRPr lang="en-US" dirty="0" smtClean="0"/>
          </a:p>
          <a:p>
            <a:r>
              <a:rPr lang="en-US" dirty="0"/>
              <a:t>Brazil</a:t>
            </a:r>
          </a:p>
          <a:p>
            <a:r>
              <a:rPr lang="en-US" dirty="0" smtClean="0"/>
              <a:t>Malaysia</a:t>
            </a:r>
            <a:endParaRPr lang="en-US" dirty="0" smtClean="0"/>
          </a:p>
          <a:p>
            <a:r>
              <a:rPr lang="en-US" dirty="0" smtClean="0"/>
              <a:t>Denmark</a:t>
            </a:r>
          </a:p>
          <a:p>
            <a:r>
              <a:rPr lang="en-US" dirty="0" smtClean="0"/>
              <a:t>Czech Republic</a:t>
            </a:r>
          </a:p>
          <a:p>
            <a:r>
              <a:rPr lang="en-US" dirty="0" smtClean="0"/>
              <a:t>Portugal</a:t>
            </a:r>
          </a:p>
          <a:p>
            <a:r>
              <a:rPr lang="en-US" dirty="0"/>
              <a:t>Taiwan</a:t>
            </a:r>
          </a:p>
          <a:p>
            <a:r>
              <a:rPr lang="en-US" dirty="0" smtClean="0"/>
              <a:t>New </a:t>
            </a:r>
            <a:r>
              <a:rPr lang="en-US" dirty="0" smtClean="0"/>
              <a:t>Zealand</a:t>
            </a:r>
          </a:p>
          <a:p>
            <a:r>
              <a:rPr lang="en-US" dirty="0" smtClean="0"/>
              <a:t>Hong </a:t>
            </a:r>
            <a:r>
              <a:rPr lang="en-US" dirty="0" smtClean="0"/>
              <a:t>Kong</a:t>
            </a:r>
          </a:p>
          <a:p>
            <a:r>
              <a:rPr lang="en-US" dirty="0" smtClean="0"/>
              <a:t>USA</a:t>
            </a:r>
          </a:p>
          <a:p>
            <a:r>
              <a:rPr lang="en-US" dirty="0" smtClean="0"/>
              <a:t>Japan</a:t>
            </a:r>
          </a:p>
          <a:p>
            <a:r>
              <a:rPr lang="en-US" dirty="0" smtClean="0"/>
              <a:t>Spain</a:t>
            </a:r>
          </a:p>
          <a:p>
            <a:r>
              <a:rPr lang="en-US" dirty="0" smtClean="0"/>
              <a:t>Bangladesh</a:t>
            </a:r>
            <a:endParaRPr lang="en-US" dirty="0" smtClean="0"/>
          </a:p>
          <a:p>
            <a:r>
              <a:rPr lang="en-US" dirty="0" smtClean="0"/>
              <a:t>Nigeria</a:t>
            </a:r>
          </a:p>
        </p:txBody>
      </p:sp>
    </p:spTree>
    <p:extLst>
      <p:ext uri="{BB962C8B-B14F-4D97-AF65-F5344CB8AC3E}">
        <p14:creationId xmlns:p14="http://schemas.microsoft.com/office/powerpoint/2010/main" val="38365532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Accelerometer data collection cont.</a:t>
            </a:r>
            <a:endParaRPr lang="en-US" dirty="0"/>
          </a:p>
        </p:txBody>
      </p:sp>
      <p:sp>
        <p:nvSpPr>
          <p:cNvPr id="3" name="Content Placeholder 2"/>
          <p:cNvSpPr>
            <a:spLocks noGrp="1"/>
          </p:cNvSpPr>
          <p:nvPr>
            <p:ph sz="quarter" idx="1"/>
          </p:nvPr>
        </p:nvSpPr>
        <p:spPr>
          <a:xfrm>
            <a:off x="301752" y="1371600"/>
            <a:ext cx="8503920" cy="4953000"/>
          </a:xfrm>
        </p:spPr>
        <p:txBody>
          <a:bodyPr/>
          <a:lstStyle/>
          <a:p>
            <a:pPr>
              <a:lnSpc>
                <a:spcPct val="80000"/>
              </a:lnSpc>
              <a:buFontTx/>
              <a:buNone/>
            </a:pPr>
            <a:endParaRPr lang="en-US" sz="2000" dirty="0" smtClean="0"/>
          </a:p>
          <a:p>
            <a:pPr>
              <a:lnSpc>
                <a:spcPct val="80000"/>
              </a:lnSpc>
              <a:buFontTx/>
              <a:buNone/>
            </a:pPr>
            <a:r>
              <a:rPr lang="en-US" sz="2000" u="sng" dirty="0" smtClean="0"/>
              <a:t>Requirements</a:t>
            </a:r>
          </a:p>
          <a:p>
            <a:pPr>
              <a:lnSpc>
                <a:spcPct val="80000"/>
              </a:lnSpc>
            </a:pPr>
            <a:r>
              <a:rPr lang="en-US" sz="2000" dirty="0" smtClean="0"/>
              <a:t>Certify staff in compliance screening procedures</a:t>
            </a:r>
          </a:p>
          <a:p>
            <a:pPr>
              <a:lnSpc>
                <a:spcPct val="80000"/>
              </a:lnSpc>
            </a:pPr>
            <a:r>
              <a:rPr lang="en-US" sz="2000" dirty="0" smtClean="0"/>
              <a:t>CC to do quality control check on first 50 participants</a:t>
            </a:r>
          </a:p>
          <a:p>
            <a:pPr>
              <a:lnSpc>
                <a:spcPct val="80000"/>
              </a:lnSpc>
            </a:pPr>
            <a:r>
              <a:rPr lang="en-US" sz="2000" dirty="0" smtClean="0"/>
              <a:t>Give participants 7 </a:t>
            </a:r>
            <a:r>
              <a:rPr lang="en-US" sz="2000" u="sng" dirty="0" smtClean="0"/>
              <a:t>full </a:t>
            </a:r>
            <a:r>
              <a:rPr lang="en-US" sz="2000" dirty="0" smtClean="0"/>
              <a:t>wear days</a:t>
            </a:r>
          </a:p>
          <a:p>
            <a:pPr lvl="1">
              <a:lnSpc>
                <a:spcPct val="80000"/>
              </a:lnSpc>
            </a:pPr>
            <a:r>
              <a:rPr lang="en-US" sz="2000" dirty="0" smtClean="0"/>
              <a:t>E.g. pick up on 9</a:t>
            </a:r>
            <a:r>
              <a:rPr lang="en-US" sz="2000" baseline="30000" dirty="0" smtClean="0"/>
              <a:t>th</a:t>
            </a:r>
            <a:r>
              <a:rPr lang="en-US" sz="2000" dirty="0" smtClean="0"/>
              <a:t> day</a:t>
            </a:r>
          </a:p>
          <a:p>
            <a:pPr>
              <a:lnSpc>
                <a:spcPct val="80000"/>
              </a:lnSpc>
            </a:pPr>
            <a:r>
              <a:rPr lang="en-US" sz="2000" dirty="0" smtClean="0"/>
              <a:t>Logs</a:t>
            </a:r>
          </a:p>
          <a:p>
            <a:pPr lvl="1">
              <a:lnSpc>
                <a:spcPct val="80000"/>
              </a:lnSpc>
            </a:pPr>
            <a:r>
              <a:rPr lang="en-US" sz="2000" dirty="0" smtClean="0"/>
              <a:t>Participant completed</a:t>
            </a:r>
          </a:p>
          <a:p>
            <a:pPr lvl="1">
              <a:lnSpc>
                <a:spcPct val="80000"/>
              </a:lnSpc>
            </a:pPr>
            <a:r>
              <a:rPr lang="en-US" sz="2000" dirty="0" smtClean="0"/>
              <a:t>Research delivery &amp; pick up days and times</a:t>
            </a:r>
          </a:p>
          <a:p>
            <a:pPr lvl="1">
              <a:lnSpc>
                <a:spcPct val="80000"/>
              </a:lnSpc>
            </a:pPr>
            <a:r>
              <a:rPr lang="en-US" sz="2000" dirty="0" smtClean="0"/>
              <a:t>School start and end times for in-school/out-of-school filtering</a:t>
            </a:r>
          </a:p>
          <a:p>
            <a:pPr>
              <a:lnSpc>
                <a:spcPct val="80000"/>
              </a:lnSpc>
            </a:pPr>
            <a:r>
              <a:rPr lang="en-US" sz="2000" dirty="0" smtClean="0"/>
              <a:t>Prompting calls/texts for wear</a:t>
            </a:r>
          </a:p>
          <a:p>
            <a:pPr>
              <a:lnSpc>
                <a:spcPct val="80000"/>
              </a:lnSpc>
            </a:pPr>
            <a:r>
              <a:rPr lang="en-US" sz="2000" dirty="0" smtClean="0"/>
              <a:t>Compliance checking for </a:t>
            </a:r>
            <a:r>
              <a:rPr lang="en-US" sz="2000" dirty="0" err="1" smtClean="0"/>
              <a:t>rewear</a:t>
            </a:r>
            <a:endParaRPr lang="en-US" sz="2000" dirty="0" smtClean="0"/>
          </a:p>
          <a:p>
            <a:pPr lvl="1">
              <a:lnSpc>
                <a:spcPct val="80000"/>
              </a:lnSpc>
            </a:pPr>
            <a:r>
              <a:rPr lang="en-US" sz="2000" dirty="0" smtClean="0"/>
              <a:t>Screening in </a:t>
            </a:r>
            <a:r>
              <a:rPr lang="en-US" sz="2000" dirty="0" err="1" smtClean="0"/>
              <a:t>Meterplus</a:t>
            </a:r>
            <a:endParaRPr lang="en-US" sz="2000" dirty="0" smtClean="0"/>
          </a:p>
          <a:p>
            <a:pPr>
              <a:lnSpc>
                <a:spcPct val="80000"/>
              </a:lnSpc>
              <a:buFontTx/>
              <a:buNone/>
            </a:pPr>
            <a:endParaRPr lang="en-US" sz="2000" u="sng" dirty="0" smtClean="0"/>
          </a:p>
          <a:p>
            <a:pPr>
              <a:lnSpc>
                <a:spcPct val="80000"/>
              </a:lnSpc>
              <a:buFontTx/>
              <a:buNone/>
            </a:pPr>
            <a:r>
              <a:rPr lang="en-US" sz="2000" u="sng" dirty="0" smtClean="0"/>
              <a:t>Tips</a:t>
            </a:r>
          </a:p>
          <a:p>
            <a:pPr>
              <a:lnSpc>
                <a:spcPct val="80000"/>
              </a:lnSpc>
            </a:pPr>
            <a:r>
              <a:rPr lang="en-US" sz="2000" dirty="0" smtClean="0"/>
              <a:t>Name files correctly when downloading</a:t>
            </a:r>
          </a:p>
          <a:p>
            <a:endParaRPr lang="en-US" dirty="0"/>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76200"/>
            <a:ext cx="8229600" cy="1066800"/>
          </a:xfrm>
        </p:spPr>
        <p:txBody>
          <a:bodyPr/>
          <a:lstStyle/>
          <a:p>
            <a:r>
              <a:rPr lang="en-US" dirty="0"/>
              <a:t>Recruitment</a:t>
            </a:r>
          </a:p>
        </p:txBody>
      </p:sp>
      <p:sp>
        <p:nvSpPr>
          <p:cNvPr id="14339" name="Rectangle 3"/>
          <p:cNvSpPr>
            <a:spLocks noGrp="1" noChangeArrowheads="1"/>
          </p:cNvSpPr>
          <p:nvPr>
            <p:ph sz="quarter" idx="1"/>
          </p:nvPr>
        </p:nvSpPr>
        <p:spPr>
          <a:xfrm>
            <a:off x="304800" y="1371600"/>
            <a:ext cx="8229600" cy="4953000"/>
          </a:xfrm>
        </p:spPr>
        <p:txBody>
          <a:bodyPr>
            <a:normAutofit fontScale="92500" lnSpcReduction="20000"/>
          </a:bodyPr>
          <a:lstStyle/>
          <a:p>
            <a:pPr>
              <a:lnSpc>
                <a:spcPct val="90000"/>
              </a:lnSpc>
              <a:spcBef>
                <a:spcPts val="1200"/>
              </a:spcBef>
            </a:pPr>
            <a:r>
              <a:rPr lang="en-US" sz="2400" dirty="0"/>
              <a:t>Balance recruitment across</a:t>
            </a:r>
          </a:p>
          <a:p>
            <a:pPr lvl="1">
              <a:lnSpc>
                <a:spcPct val="90000"/>
              </a:lnSpc>
            </a:pPr>
            <a:r>
              <a:rPr lang="en-US" sz="2000" dirty="0" smtClean="0"/>
              <a:t>Quadrants</a:t>
            </a:r>
            <a:endParaRPr lang="en-US" sz="2000" dirty="0"/>
          </a:p>
          <a:p>
            <a:pPr lvl="1">
              <a:lnSpc>
                <a:spcPct val="90000"/>
              </a:lnSpc>
            </a:pPr>
            <a:r>
              <a:rPr lang="en-US" sz="2000" dirty="0" smtClean="0"/>
              <a:t>Seasons</a:t>
            </a:r>
            <a:endParaRPr lang="en-US" sz="2000" dirty="0"/>
          </a:p>
          <a:p>
            <a:pPr lvl="1">
              <a:lnSpc>
                <a:spcPct val="90000"/>
              </a:lnSpc>
            </a:pPr>
            <a:r>
              <a:rPr lang="en-US" sz="2000" dirty="0"/>
              <a:t>G</a:t>
            </a:r>
            <a:r>
              <a:rPr lang="en-US" sz="2000" dirty="0" smtClean="0"/>
              <a:t>ender</a:t>
            </a:r>
            <a:endParaRPr lang="en-US" sz="2000" dirty="0"/>
          </a:p>
          <a:p>
            <a:pPr>
              <a:lnSpc>
                <a:spcPct val="90000"/>
              </a:lnSpc>
            </a:pPr>
            <a:endParaRPr lang="en-US" sz="2400" dirty="0" smtClean="0"/>
          </a:p>
          <a:p>
            <a:pPr>
              <a:lnSpc>
                <a:spcPct val="90000"/>
              </a:lnSpc>
            </a:pPr>
            <a:r>
              <a:rPr lang="en-US" sz="2400" dirty="0" smtClean="0"/>
              <a:t>Age range (12 – 18 years old)</a:t>
            </a:r>
            <a:endParaRPr lang="en-US" sz="2400" dirty="0"/>
          </a:p>
          <a:p>
            <a:pPr lvl="1">
              <a:lnSpc>
                <a:spcPct val="90000"/>
              </a:lnSpc>
            </a:pPr>
            <a:r>
              <a:rPr lang="en-US" sz="2000" dirty="0"/>
              <a:t>Be careful if recruiting by grades</a:t>
            </a:r>
          </a:p>
          <a:p>
            <a:pPr>
              <a:lnSpc>
                <a:spcPct val="90000"/>
              </a:lnSpc>
            </a:pPr>
            <a:endParaRPr lang="en-US" sz="2400" dirty="0" smtClean="0"/>
          </a:p>
          <a:p>
            <a:pPr>
              <a:lnSpc>
                <a:spcPct val="90000"/>
              </a:lnSpc>
            </a:pPr>
            <a:r>
              <a:rPr lang="en-US" sz="2400" dirty="0" smtClean="0"/>
              <a:t>Regular </a:t>
            </a:r>
            <a:r>
              <a:rPr lang="en-US" sz="2400" dirty="0"/>
              <a:t>recruitment reports to CC to check above</a:t>
            </a:r>
          </a:p>
          <a:p>
            <a:pPr lvl="1">
              <a:lnSpc>
                <a:spcPct val="90000"/>
              </a:lnSpc>
            </a:pPr>
            <a:r>
              <a:rPr lang="en-US" sz="2000" dirty="0"/>
              <a:t>Template for </a:t>
            </a:r>
            <a:r>
              <a:rPr lang="en-US" sz="2000" dirty="0" smtClean="0"/>
              <a:t>reports will be </a:t>
            </a:r>
            <a:r>
              <a:rPr lang="en-US" sz="2000" dirty="0"/>
              <a:t>provided by CC</a:t>
            </a:r>
          </a:p>
          <a:p>
            <a:pPr>
              <a:lnSpc>
                <a:spcPct val="90000"/>
              </a:lnSpc>
            </a:pPr>
            <a:endParaRPr lang="en-US" sz="2400" dirty="0" smtClean="0"/>
          </a:p>
          <a:p>
            <a:pPr>
              <a:lnSpc>
                <a:spcPct val="90000"/>
              </a:lnSpc>
            </a:pPr>
            <a:r>
              <a:rPr lang="en-US" sz="2400" dirty="0" smtClean="0"/>
              <a:t>Training </a:t>
            </a:r>
            <a:r>
              <a:rPr lang="en-US" sz="2400" dirty="0"/>
              <a:t>in presenting study to participants</a:t>
            </a:r>
          </a:p>
          <a:p>
            <a:pPr lvl="1">
              <a:lnSpc>
                <a:spcPct val="90000"/>
              </a:lnSpc>
            </a:pPr>
            <a:r>
              <a:rPr lang="en-US" sz="2000" dirty="0"/>
              <a:t>Accelerometer expectations</a:t>
            </a:r>
          </a:p>
          <a:p>
            <a:pPr lvl="1">
              <a:lnSpc>
                <a:spcPct val="90000"/>
              </a:lnSpc>
            </a:pPr>
            <a:r>
              <a:rPr lang="en-US" sz="2000" dirty="0"/>
              <a:t>Not focus on “exercise”</a:t>
            </a:r>
          </a:p>
          <a:p>
            <a:pPr lvl="1">
              <a:lnSpc>
                <a:spcPct val="90000"/>
              </a:lnSpc>
            </a:pPr>
            <a:r>
              <a:rPr lang="en-US" sz="2000" dirty="0"/>
              <a:t>Incentives</a:t>
            </a:r>
          </a:p>
          <a:p>
            <a:pPr lvl="1">
              <a:lnSpc>
                <a:spcPct val="90000"/>
              </a:lnSpc>
            </a:pPr>
            <a:r>
              <a:rPr lang="en-US" sz="2000" dirty="0"/>
              <a:t>Parent/child involvement</a:t>
            </a:r>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76200"/>
            <a:ext cx="8229600" cy="1066800"/>
          </a:xfrm>
        </p:spPr>
        <p:txBody>
          <a:bodyPr/>
          <a:lstStyle/>
          <a:p>
            <a:r>
              <a:rPr lang="en-US" dirty="0"/>
              <a:t>Data Processing &amp; transfer</a:t>
            </a:r>
          </a:p>
        </p:txBody>
      </p:sp>
      <p:sp>
        <p:nvSpPr>
          <p:cNvPr id="24579" name="Rectangle 3"/>
          <p:cNvSpPr>
            <a:spLocks noGrp="1" noChangeArrowheads="1"/>
          </p:cNvSpPr>
          <p:nvPr>
            <p:ph sz="quarter" idx="1"/>
          </p:nvPr>
        </p:nvSpPr>
        <p:spPr/>
        <p:txBody>
          <a:bodyPr/>
          <a:lstStyle/>
          <a:p>
            <a:r>
              <a:rPr lang="en-US" dirty="0"/>
              <a:t>Code books</a:t>
            </a:r>
          </a:p>
          <a:p>
            <a:r>
              <a:rPr lang="en-US" dirty="0"/>
              <a:t>Comparability assessment</a:t>
            </a:r>
          </a:p>
          <a:p>
            <a:r>
              <a:rPr lang="en-US" dirty="0" smtClean="0"/>
              <a:t>Participant IDs and </a:t>
            </a:r>
            <a:r>
              <a:rPr lang="en-US" dirty="0" err="1" smtClean="0"/>
              <a:t>Accel</a:t>
            </a:r>
            <a:r>
              <a:rPr lang="en-US" dirty="0" smtClean="0"/>
              <a:t>. File </a:t>
            </a:r>
            <a:r>
              <a:rPr lang="en-US" dirty="0"/>
              <a:t>naming</a:t>
            </a:r>
          </a:p>
          <a:p>
            <a:pPr lvl="1"/>
            <a:r>
              <a:rPr lang="en-US" dirty="0"/>
              <a:t>Country </a:t>
            </a:r>
            <a:r>
              <a:rPr lang="en-US" dirty="0" smtClean="0"/>
              <a:t>code part of participant ID</a:t>
            </a:r>
            <a:endParaRPr lang="en-US" dirty="0"/>
          </a:p>
          <a:p>
            <a:pPr lvl="1"/>
            <a:r>
              <a:rPr lang="en-US" dirty="0"/>
              <a:t>Consistent across accelerometer, survey, GIS</a:t>
            </a:r>
          </a:p>
          <a:p>
            <a:r>
              <a:rPr lang="en-US" dirty="0"/>
              <a:t>Master ID file</a:t>
            </a:r>
          </a:p>
          <a:p>
            <a:pPr lvl="1"/>
            <a:r>
              <a:rPr lang="en-US" dirty="0"/>
              <a:t>Quadrant/block group/city details</a:t>
            </a:r>
          </a:p>
          <a:p>
            <a:pPr lvl="1"/>
            <a:r>
              <a:rPr lang="en-US" dirty="0"/>
              <a:t>Participants with complete data</a:t>
            </a:r>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8229600" cy="1066800"/>
          </a:xfrm>
        </p:spPr>
        <p:txBody>
          <a:bodyPr/>
          <a:lstStyle/>
          <a:p>
            <a:r>
              <a:rPr lang="en-US" dirty="0"/>
              <a:t>Survey</a:t>
            </a:r>
          </a:p>
        </p:txBody>
      </p:sp>
      <p:sp>
        <p:nvSpPr>
          <p:cNvPr id="26627" name="Rectangle 3"/>
          <p:cNvSpPr>
            <a:spLocks noGrp="1" noChangeArrowheads="1"/>
          </p:cNvSpPr>
          <p:nvPr>
            <p:ph sz="quarter" idx="1"/>
          </p:nvPr>
        </p:nvSpPr>
        <p:spPr>
          <a:xfrm>
            <a:off x="228600" y="1600201"/>
            <a:ext cx="8686800" cy="5181600"/>
          </a:xfrm>
        </p:spPr>
        <p:txBody>
          <a:bodyPr/>
          <a:lstStyle/>
          <a:p>
            <a:pPr>
              <a:buFont typeface="Wingdings" pitchFamily="2" charset="2"/>
              <a:buChar char="§"/>
            </a:pPr>
            <a:r>
              <a:rPr lang="en-US" dirty="0"/>
              <a:t>Do not send </a:t>
            </a:r>
            <a:r>
              <a:rPr lang="en-US" dirty="0" smtClean="0"/>
              <a:t>personal identifying </a:t>
            </a:r>
            <a:r>
              <a:rPr lang="en-US" dirty="0"/>
              <a:t>information</a:t>
            </a:r>
          </a:p>
          <a:p>
            <a:pPr lvl="1"/>
            <a:r>
              <a:rPr lang="en-US" dirty="0"/>
              <a:t>ID codes </a:t>
            </a:r>
            <a:r>
              <a:rPr lang="en-US" dirty="0" smtClean="0"/>
              <a:t>only</a:t>
            </a:r>
          </a:p>
          <a:p>
            <a:pPr lvl="1">
              <a:buNone/>
            </a:pPr>
            <a:r>
              <a:rPr lang="en-US" dirty="0" smtClean="0"/>
              <a:t>-- no names, addresses, etc.</a:t>
            </a:r>
          </a:p>
          <a:p>
            <a:pPr lvl="1">
              <a:buNone/>
            </a:pPr>
            <a:endParaRPr lang="en-US" sz="3000" dirty="0" smtClean="0">
              <a:solidFill>
                <a:srgbClr val="FF0000"/>
              </a:solidFill>
            </a:endParaRPr>
          </a:p>
          <a:p>
            <a:pPr>
              <a:buFont typeface="Wingdings" pitchFamily="2" charset="2"/>
              <a:buChar char="§"/>
            </a:pPr>
            <a:endParaRPr lang="en-US" sz="2800" dirty="0" smtClean="0"/>
          </a:p>
          <a:p>
            <a:pPr>
              <a:buFont typeface="Wingdings" pitchFamily="2" charset="2"/>
              <a:buChar char="§"/>
            </a:pPr>
            <a:endParaRPr lang="en-US" sz="2800" dirty="0" smtClean="0"/>
          </a:p>
          <a:p>
            <a:pPr>
              <a:buFont typeface="Wingdings" pitchFamily="2" charset="2"/>
              <a:buChar char="§"/>
            </a:pPr>
            <a:endParaRPr lang="en-US" sz="2800" dirty="0" smtClean="0"/>
          </a:p>
          <a:p>
            <a:pPr>
              <a:buFont typeface="Wingdings" pitchFamily="2" charset="2"/>
              <a:buChar char="§"/>
            </a:pPr>
            <a:r>
              <a:rPr lang="en-US" sz="2800" dirty="0" smtClean="0"/>
              <a:t>All sites to clean data (CC will provide guidelines)</a:t>
            </a:r>
          </a:p>
          <a:p>
            <a:pPr lvl="1">
              <a:buFont typeface="Wingdings" pitchFamily="2" charset="2"/>
              <a:buChar char="§"/>
            </a:pPr>
            <a:endParaRPr lang="en-US" dirty="0"/>
          </a:p>
          <a:p>
            <a:endParaRPr lang="en-US" dirty="0"/>
          </a:p>
          <a:p>
            <a:pPr>
              <a:buFontTx/>
              <a:buNone/>
            </a:pPr>
            <a:endParaRPr lang="en-US" dirty="0"/>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pic>
        <p:nvPicPr>
          <p:cNvPr id="6" name="Picture 5" descr="privacy-img-feature.png"/>
          <p:cNvPicPr>
            <a:picLocks noChangeAspect="1"/>
          </p:cNvPicPr>
          <p:nvPr/>
        </p:nvPicPr>
        <p:blipFill>
          <a:blip r:embed="rId3" cstate="print"/>
          <a:stretch>
            <a:fillRect/>
          </a:stretch>
        </p:blipFill>
        <p:spPr>
          <a:xfrm>
            <a:off x="4876800" y="2362200"/>
            <a:ext cx="1876425" cy="225171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Accelerometer Processing</a:t>
            </a:r>
            <a:endParaRPr lang="en-US" dirty="0"/>
          </a:p>
        </p:txBody>
      </p:sp>
      <p:sp>
        <p:nvSpPr>
          <p:cNvPr id="25603" name="Rectangle 3"/>
          <p:cNvSpPr>
            <a:spLocks noGrp="1" noChangeArrowheads="1"/>
          </p:cNvSpPr>
          <p:nvPr>
            <p:ph sz="quarter" idx="1"/>
          </p:nvPr>
        </p:nvSpPr>
        <p:spPr>
          <a:xfrm>
            <a:off x="381000" y="1527048"/>
            <a:ext cx="8424672" cy="4572000"/>
          </a:xfrm>
        </p:spPr>
        <p:txBody>
          <a:bodyPr/>
          <a:lstStyle/>
          <a:p>
            <a:endParaRPr lang="en-US" dirty="0" smtClean="0"/>
          </a:p>
          <a:p>
            <a:r>
              <a:rPr lang="en-US" dirty="0" smtClean="0"/>
              <a:t>CC </a:t>
            </a:r>
            <a:r>
              <a:rPr lang="en-US" dirty="0"/>
              <a:t>will process all </a:t>
            </a:r>
            <a:r>
              <a:rPr lang="en-US" dirty="0" smtClean="0"/>
              <a:t>data for pooling</a:t>
            </a:r>
            <a:endParaRPr lang="en-US" dirty="0"/>
          </a:p>
          <a:p>
            <a:r>
              <a:rPr lang="en-US" dirty="0"/>
              <a:t>File </a:t>
            </a:r>
            <a:r>
              <a:rPr lang="en-US" dirty="0" smtClean="0"/>
              <a:t>naming</a:t>
            </a:r>
          </a:p>
          <a:p>
            <a:pPr lvl="1"/>
            <a:r>
              <a:rPr lang="en-US" dirty="0" smtClean="0"/>
              <a:t>Participant ID, GIS, survey all must match ACC file name</a:t>
            </a:r>
          </a:p>
          <a:p>
            <a:pPr lvl="2"/>
            <a:r>
              <a:rPr lang="en-US" dirty="0" smtClean="0"/>
              <a:t>Country code first</a:t>
            </a:r>
            <a:endParaRPr lang="en-US" dirty="0"/>
          </a:p>
          <a:p>
            <a:r>
              <a:rPr lang="en-US" dirty="0" smtClean="0"/>
              <a:t>Documentation</a:t>
            </a:r>
          </a:p>
          <a:p>
            <a:pPr lvl="1"/>
            <a:r>
              <a:rPr lang="en-US" dirty="0" smtClean="0"/>
              <a:t>Tracking database</a:t>
            </a:r>
          </a:p>
          <a:p>
            <a:pPr lvl="2"/>
            <a:r>
              <a:rPr lang="en-US" dirty="0" smtClean="0"/>
              <a:t>Logs dates in database</a:t>
            </a:r>
            <a:endParaRPr lang="en-US" dirty="0"/>
          </a:p>
          <a:p>
            <a:r>
              <a:rPr lang="en-US" dirty="0"/>
              <a:t>Electronic transfer</a:t>
            </a:r>
          </a:p>
          <a:p>
            <a:pPr lvl="1"/>
            <a:endParaRPr lang="en-US" dirty="0"/>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
            <a:ext cx="8229600" cy="1143000"/>
          </a:xfrm>
        </p:spPr>
        <p:txBody>
          <a:bodyPr/>
          <a:lstStyle/>
          <a:p>
            <a:r>
              <a:rPr lang="en-US" dirty="0"/>
              <a:t>GIS buffers (Arc GIS)</a:t>
            </a:r>
          </a:p>
        </p:txBody>
      </p:sp>
      <p:sp>
        <p:nvSpPr>
          <p:cNvPr id="16387" name="Rectangle 3"/>
          <p:cNvSpPr>
            <a:spLocks noGrp="1" noChangeArrowheads="1"/>
          </p:cNvSpPr>
          <p:nvPr>
            <p:ph sz="quarter" idx="1"/>
          </p:nvPr>
        </p:nvSpPr>
        <p:spPr>
          <a:xfrm>
            <a:off x="457200" y="1600200"/>
            <a:ext cx="8229600" cy="5943600"/>
          </a:xfrm>
        </p:spPr>
        <p:txBody>
          <a:bodyPr>
            <a:normAutofit/>
          </a:bodyPr>
          <a:lstStyle/>
          <a:p>
            <a:pPr>
              <a:lnSpc>
                <a:spcPct val="80000"/>
              </a:lnSpc>
              <a:buFontTx/>
              <a:buNone/>
            </a:pPr>
            <a:r>
              <a:rPr lang="en-US" sz="2000" u="sng" dirty="0"/>
              <a:t>Issues</a:t>
            </a:r>
          </a:p>
          <a:p>
            <a:pPr>
              <a:lnSpc>
                <a:spcPct val="80000"/>
              </a:lnSpc>
            </a:pPr>
            <a:r>
              <a:rPr lang="en-US" sz="2000" dirty="0"/>
              <a:t>Data not available</a:t>
            </a:r>
          </a:p>
          <a:p>
            <a:pPr lvl="1">
              <a:lnSpc>
                <a:spcPct val="80000"/>
              </a:lnSpc>
            </a:pPr>
            <a:r>
              <a:rPr lang="en-US" sz="2000" dirty="0"/>
              <a:t>Desired, preferred, required variable e.g. land use</a:t>
            </a:r>
          </a:p>
          <a:p>
            <a:pPr lvl="1">
              <a:lnSpc>
                <a:spcPct val="80000"/>
              </a:lnSpc>
            </a:pPr>
            <a:r>
              <a:rPr lang="en-US" sz="2000" dirty="0"/>
              <a:t>Recommended &amp; acceptable procedures</a:t>
            </a:r>
          </a:p>
          <a:p>
            <a:pPr lvl="1">
              <a:lnSpc>
                <a:spcPct val="80000"/>
              </a:lnSpc>
            </a:pPr>
            <a:r>
              <a:rPr lang="en-US" sz="2000" dirty="0"/>
              <a:t>Sub country analyses</a:t>
            </a:r>
          </a:p>
          <a:p>
            <a:pPr>
              <a:lnSpc>
                <a:spcPct val="80000"/>
              </a:lnSpc>
            </a:pPr>
            <a:r>
              <a:rPr lang="en-US" sz="2000" dirty="0"/>
              <a:t>Creating correct buffer from start is key</a:t>
            </a:r>
          </a:p>
          <a:p>
            <a:pPr lvl="1">
              <a:lnSpc>
                <a:spcPct val="80000"/>
              </a:lnSpc>
            </a:pPr>
            <a:r>
              <a:rPr lang="en-US" sz="2000" dirty="0"/>
              <a:t>Check with Marc</a:t>
            </a:r>
          </a:p>
          <a:p>
            <a:pPr>
              <a:lnSpc>
                <a:spcPct val="80000"/>
              </a:lnSpc>
            </a:pPr>
            <a:r>
              <a:rPr lang="en-US" sz="2000" dirty="0"/>
              <a:t>Is time consuming work</a:t>
            </a:r>
          </a:p>
          <a:p>
            <a:pPr>
              <a:lnSpc>
                <a:spcPct val="80000"/>
              </a:lnSpc>
              <a:buFontTx/>
              <a:buNone/>
            </a:pPr>
            <a:endParaRPr lang="en-US" sz="2000" dirty="0" smtClean="0"/>
          </a:p>
          <a:p>
            <a:pPr>
              <a:lnSpc>
                <a:spcPct val="80000"/>
              </a:lnSpc>
              <a:buFontTx/>
              <a:buNone/>
            </a:pPr>
            <a:r>
              <a:rPr lang="en-US" sz="2000" u="sng" dirty="0" smtClean="0"/>
              <a:t>Requirements</a:t>
            </a:r>
            <a:endParaRPr lang="en-US" sz="2000" u="sng" dirty="0"/>
          </a:p>
          <a:p>
            <a:pPr>
              <a:lnSpc>
                <a:spcPct val="80000"/>
              </a:lnSpc>
            </a:pPr>
            <a:r>
              <a:rPr lang="en-US" sz="2000" dirty="0"/>
              <a:t>Complete template, filling out questions</a:t>
            </a:r>
          </a:p>
          <a:p>
            <a:pPr lvl="1">
              <a:lnSpc>
                <a:spcPct val="80000"/>
              </a:lnSpc>
            </a:pPr>
            <a:r>
              <a:rPr lang="en-US" sz="2000" dirty="0"/>
              <a:t>See </a:t>
            </a:r>
            <a:r>
              <a:rPr lang="en-US" sz="2000" dirty="0" smtClean="0"/>
              <a:t>website (http://www.ipenproject.org/methods_gis)</a:t>
            </a:r>
            <a:endParaRPr lang="en-US" sz="2000" dirty="0"/>
          </a:p>
          <a:p>
            <a:pPr lvl="1">
              <a:lnSpc>
                <a:spcPct val="80000"/>
              </a:lnSpc>
            </a:pPr>
            <a:r>
              <a:rPr lang="en-US" sz="2000" dirty="0"/>
              <a:t>p4 Section 1 outlines details above</a:t>
            </a:r>
          </a:p>
          <a:p>
            <a:pPr>
              <a:lnSpc>
                <a:spcPct val="80000"/>
              </a:lnSpc>
            </a:pPr>
            <a:r>
              <a:rPr lang="en-US" sz="2000" dirty="0"/>
              <a:t>Name variables correctly before </a:t>
            </a:r>
            <a:r>
              <a:rPr lang="en-US" sz="2000" dirty="0" smtClean="0"/>
              <a:t>sending</a:t>
            </a:r>
          </a:p>
          <a:p>
            <a:pPr>
              <a:lnSpc>
                <a:spcPct val="80000"/>
              </a:lnSpc>
            </a:pPr>
            <a:r>
              <a:rPr lang="en-US" sz="2000" dirty="0" smtClean="0"/>
              <a:t>Participant IDs same as survey and accelerometer</a:t>
            </a:r>
            <a:endParaRPr lang="en-US" sz="2000" dirty="0"/>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buffers (Arc GIS)</a:t>
            </a:r>
            <a:endParaRPr lang="en-US" dirty="0"/>
          </a:p>
        </p:txBody>
      </p:sp>
      <p:sp>
        <p:nvSpPr>
          <p:cNvPr id="3" name="Content Placeholder 2"/>
          <p:cNvSpPr>
            <a:spLocks noGrp="1"/>
          </p:cNvSpPr>
          <p:nvPr>
            <p:ph sz="quarter" idx="1"/>
          </p:nvPr>
        </p:nvSpPr>
        <p:spPr/>
        <p:txBody>
          <a:bodyPr>
            <a:normAutofit lnSpcReduction="10000"/>
          </a:bodyPr>
          <a:lstStyle/>
          <a:p>
            <a:pPr lvl="0">
              <a:lnSpc>
                <a:spcPct val="80000"/>
              </a:lnSpc>
              <a:buClr>
                <a:srgbClr val="4F81BD"/>
              </a:buClr>
              <a:buNone/>
            </a:pPr>
            <a:r>
              <a:rPr lang="en-US" sz="2400" u="sng" dirty="0" smtClean="0">
                <a:solidFill>
                  <a:prstClr val="black"/>
                </a:solidFill>
              </a:rPr>
              <a:t>Additional opportunities??</a:t>
            </a:r>
          </a:p>
          <a:p>
            <a:pPr lvl="0">
              <a:lnSpc>
                <a:spcPct val="80000"/>
              </a:lnSpc>
              <a:buClr>
                <a:srgbClr val="4F81BD"/>
              </a:buClr>
            </a:pPr>
            <a:r>
              <a:rPr lang="en-US" sz="2400" dirty="0" smtClean="0">
                <a:solidFill>
                  <a:prstClr val="black"/>
                </a:solidFill>
              </a:rPr>
              <a:t>Pedestrian network</a:t>
            </a:r>
          </a:p>
          <a:p>
            <a:pPr lvl="0">
              <a:lnSpc>
                <a:spcPct val="80000"/>
              </a:lnSpc>
              <a:buClr>
                <a:srgbClr val="4F81BD"/>
              </a:buClr>
            </a:pPr>
            <a:r>
              <a:rPr lang="en-US" sz="2400" dirty="0" smtClean="0">
                <a:solidFill>
                  <a:prstClr val="black"/>
                </a:solidFill>
              </a:rPr>
              <a:t>Bike facilities</a:t>
            </a:r>
          </a:p>
          <a:p>
            <a:pPr lvl="0">
              <a:lnSpc>
                <a:spcPct val="80000"/>
              </a:lnSpc>
              <a:buClr>
                <a:srgbClr val="4F81BD"/>
              </a:buClr>
              <a:buNone/>
            </a:pPr>
            <a:endParaRPr lang="en-US" sz="2400" dirty="0" smtClean="0">
              <a:solidFill>
                <a:prstClr val="black"/>
              </a:solidFill>
            </a:endParaRPr>
          </a:p>
          <a:p>
            <a:pPr lvl="0">
              <a:lnSpc>
                <a:spcPct val="80000"/>
              </a:lnSpc>
              <a:buClr>
                <a:srgbClr val="4F81BD"/>
              </a:buClr>
              <a:buNone/>
            </a:pPr>
            <a:r>
              <a:rPr lang="en-US" sz="2400" u="sng" dirty="0" smtClean="0">
                <a:solidFill>
                  <a:prstClr val="black"/>
                </a:solidFill>
              </a:rPr>
              <a:t>Preparations/training</a:t>
            </a:r>
          </a:p>
          <a:p>
            <a:pPr lvl="0">
              <a:lnSpc>
                <a:spcPct val="80000"/>
              </a:lnSpc>
              <a:buClr>
                <a:srgbClr val="4F81BD"/>
              </a:buClr>
            </a:pPr>
            <a:r>
              <a:rPr lang="en-US" sz="2400" dirty="0" smtClean="0">
                <a:solidFill>
                  <a:prstClr val="black"/>
                </a:solidFill>
              </a:rPr>
              <a:t>Hiring the right GIS staff (planning </a:t>
            </a:r>
            <a:r>
              <a:rPr lang="en-US" sz="2400" dirty="0" err="1" smtClean="0">
                <a:solidFill>
                  <a:prstClr val="black"/>
                </a:solidFill>
              </a:rPr>
              <a:t>depts</a:t>
            </a:r>
            <a:r>
              <a:rPr lang="en-US" sz="2400" dirty="0" smtClean="0">
                <a:solidFill>
                  <a:prstClr val="black"/>
                </a:solidFill>
              </a:rPr>
              <a:t>), test skills on template</a:t>
            </a:r>
          </a:p>
          <a:p>
            <a:pPr lvl="0">
              <a:lnSpc>
                <a:spcPct val="80000"/>
              </a:lnSpc>
              <a:buClr>
                <a:srgbClr val="4F81BD"/>
              </a:buClr>
            </a:pPr>
            <a:r>
              <a:rPr lang="en-US" sz="2400" dirty="0" smtClean="0">
                <a:solidFill>
                  <a:prstClr val="black"/>
                </a:solidFill>
              </a:rPr>
              <a:t>Visit CC with your data</a:t>
            </a:r>
          </a:p>
          <a:p>
            <a:pPr lvl="0">
              <a:lnSpc>
                <a:spcPct val="80000"/>
              </a:lnSpc>
              <a:buClr>
                <a:srgbClr val="4F81BD"/>
              </a:buClr>
            </a:pPr>
            <a:r>
              <a:rPr lang="en-US" sz="2400" dirty="0" smtClean="0">
                <a:solidFill>
                  <a:prstClr val="black"/>
                </a:solidFill>
              </a:rPr>
              <a:t>Ask Marc at CC</a:t>
            </a:r>
          </a:p>
          <a:p>
            <a:pPr lvl="0">
              <a:lnSpc>
                <a:spcPct val="80000"/>
              </a:lnSpc>
              <a:buClr>
                <a:srgbClr val="4F81BD"/>
              </a:buClr>
              <a:buNone/>
            </a:pPr>
            <a:endParaRPr lang="en-US" sz="2400" dirty="0" smtClean="0">
              <a:solidFill>
                <a:prstClr val="black"/>
              </a:solidFill>
            </a:endParaRPr>
          </a:p>
          <a:p>
            <a:pPr lvl="0">
              <a:lnSpc>
                <a:spcPct val="80000"/>
              </a:lnSpc>
              <a:buClr>
                <a:srgbClr val="4F81BD"/>
              </a:buClr>
              <a:buNone/>
            </a:pPr>
            <a:r>
              <a:rPr lang="en-US" sz="2400" u="sng" dirty="0" smtClean="0">
                <a:solidFill>
                  <a:prstClr val="black"/>
                </a:solidFill>
              </a:rPr>
              <a:t>Discussion</a:t>
            </a:r>
          </a:p>
          <a:p>
            <a:pPr lvl="0">
              <a:lnSpc>
                <a:spcPct val="80000"/>
              </a:lnSpc>
              <a:buClr>
                <a:srgbClr val="4F81BD"/>
              </a:buClr>
            </a:pPr>
            <a:r>
              <a:rPr lang="en-US" sz="2400" dirty="0" smtClean="0">
                <a:solidFill>
                  <a:prstClr val="black"/>
                </a:solidFill>
              </a:rPr>
              <a:t>Multiple buffers 500m, 1000m, 2000m?? </a:t>
            </a:r>
            <a:r>
              <a:rPr lang="en-US" sz="2400" dirty="0" smtClean="0"/>
              <a:t>Used all 3 in TEAN</a:t>
            </a:r>
          </a:p>
          <a:p>
            <a:endParaRPr lang="en-US" dirty="0"/>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Footer Placeholder 2"/>
          <p:cNvSpPr>
            <a:spLocks noGrp="1"/>
          </p:cNvSpPr>
          <p:nvPr>
            <p:ph type="ftr" sz="quarter" idx="11"/>
          </p:nvPr>
        </p:nvSpPr>
        <p:spPr/>
        <p:txBody>
          <a:bodyPr/>
          <a:lstStyle/>
          <a:p>
            <a:r>
              <a:rPr lang="en-US" smtClean="0"/>
              <a:t>IPEN Sydney 2012</a:t>
            </a:r>
            <a:endParaRPr lang="en-US"/>
          </a:p>
        </p:txBody>
      </p:sp>
      <p:sp>
        <p:nvSpPr>
          <p:cNvPr id="4" name="Content Placeholder 3"/>
          <p:cNvSpPr>
            <a:spLocks noGrp="1"/>
          </p:cNvSpPr>
          <p:nvPr>
            <p:ph sz="quarter" idx="1"/>
          </p:nvPr>
        </p:nvSpPr>
        <p:spPr/>
        <p:txBody>
          <a:bodyPr/>
          <a:lstStyle/>
          <a:p>
            <a:endParaRPr lang="en-US"/>
          </a:p>
        </p:txBody>
      </p:sp>
    </p:spTree>
    <p:extLst>
      <p:ext uri="{BB962C8B-B14F-4D97-AF65-F5344CB8AC3E}">
        <p14:creationId xmlns:p14="http://schemas.microsoft.com/office/powerpoint/2010/main" val="26164870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3"/>
                </a:solidFill>
              </a:rPr>
              <a:t>Statistical needs: Modeling approach (Ester)</a:t>
            </a:r>
            <a:endParaRPr lang="en-US" sz="2800" dirty="0">
              <a:solidFill>
                <a:schemeClr val="accent3"/>
              </a:solidFill>
            </a:endParaRPr>
          </a:p>
        </p:txBody>
      </p:sp>
      <p:sp>
        <p:nvSpPr>
          <p:cNvPr id="3" name="Content Placeholder 2"/>
          <p:cNvSpPr>
            <a:spLocks noGrp="1"/>
          </p:cNvSpPr>
          <p:nvPr>
            <p:ph sz="quarter" idx="1"/>
          </p:nvPr>
        </p:nvSpPr>
        <p:spPr>
          <a:xfrm>
            <a:off x="304800" y="1905000"/>
            <a:ext cx="8503920" cy="4572000"/>
          </a:xfrm>
        </p:spPr>
        <p:txBody>
          <a:bodyPr/>
          <a:lstStyle/>
          <a:p>
            <a:pPr>
              <a:lnSpc>
                <a:spcPct val="80000"/>
              </a:lnSpc>
            </a:pPr>
            <a:r>
              <a:rPr lang="en-US" sz="2400" dirty="0" smtClean="0"/>
              <a:t>Proposed statistical methods and modeling approaches</a:t>
            </a:r>
          </a:p>
          <a:p>
            <a:pPr lvl="1">
              <a:lnSpc>
                <a:spcPct val="80000"/>
              </a:lnSpc>
            </a:pPr>
            <a:endParaRPr lang="en-US" sz="2400" b="1" dirty="0" smtClean="0"/>
          </a:p>
          <a:p>
            <a:pPr marL="731520" lvl="1" indent="-457200">
              <a:lnSpc>
                <a:spcPct val="80000"/>
              </a:lnSpc>
              <a:buAutoNum type="arabicPeriod"/>
            </a:pPr>
            <a:r>
              <a:rPr lang="en-US" sz="2400" b="1" dirty="0" smtClean="0"/>
              <a:t>Generalized additive mixed regression models (random intercepts)</a:t>
            </a:r>
          </a:p>
          <a:p>
            <a:pPr marL="731520" lvl="1" indent="-457200">
              <a:lnSpc>
                <a:spcPct val="80000"/>
              </a:lnSpc>
              <a:buAutoNum type="arabicPeriod"/>
            </a:pPr>
            <a:endParaRPr lang="en-US" sz="2400" b="1" dirty="0" smtClean="0"/>
          </a:p>
          <a:p>
            <a:pPr marL="731520" lvl="1" indent="-457200">
              <a:lnSpc>
                <a:spcPct val="80000"/>
              </a:lnSpc>
              <a:buAutoNum type="arabicPeriod"/>
            </a:pPr>
            <a:r>
              <a:rPr lang="en-US" sz="2400" b="1" dirty="0" smtClean="0"/>
              <a:t>“Common” modeling approach</a:t>
            </a:r>
          </a:p>
          <a:p>
            <a:pPr lvl="1">
              <a:lnSpc>
                <a:spcPct val="80000"/>
              </a:lnSpc>
            </a:pPr>
            <a:endParaRPr lang="en-US" sz="2000" b="1" dirty="0" smtClean="0"/>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30162"/>
            <a:ext cx="8229600" cy="884238"/>
          </a:xfrm>
        </p:spPr>
        <p:txBody>
          <a:bodyPr>
            <a:normAutofit/>
          </a:bodyPr>
          <a:lstStyle/>
          <a:p>
            <a:r>
              <a:rPr lang="en-US" sz="3200" dirty="0" smtClean="0">
                <a:solidFill>
                  <a:schemeClr val="accent3"/>
                </a:solidFill>
              </a:rPr>
              <a:t>Statistical needs: Modeling approach</a:t>
            </a:r>
          </a:p>
        </p:txBody>
      </p:sp>
      <p:sp>
        <p:nvSpPr>
          <p:cNvPr id="20483" name="Rectangle 3"/>
          <p:cNvSpPr>
            <a:spLocks noGrp="1" noChangeArrowheads="1"/>
          </p:cNvSpPr>
          <p:nvPr>
            <p:ph sz="quarter" idx="1"/>
          </p:nvPr>
        </p:nvSpPr>
        <p:spPr>
          <a:xfrm>
            <a:off x="457200" y="1341438"/>
            <a:ext cx="8229600" cy="5327650"/>
          </a:xfrm>
        </p:spPr>
        <p:txBody>
          <a:bodyPr>
            <a:normAutofit/>
          </a:bodyPr>
          <a:lstStyle/>
          <a:p>
            <a:pPr lvl="1" eaLnBrk="1" hangingPunct="1">
              <a:lnSpc>
                <a:spcPct val="80000"/>
              </a:lnSpc>
              <a:buNone/>
            </a:pPr>
            <a:endParaRPr lang="en-US" sz="2000" b="1" dirty="0" smtClean="0"/>
          </a:p>
          <a:p>
            <a:pPr>
              <a:lnSpc>
                <a:spcPct val="80000"/>
              </a:lnSpc>
              <a:buNone/>
            </a:pPr>
            <a:endParaRPr lang="en-US" sz="2500" b="1" dirty="0" smtClean="0"/>
          </a:p>
          <a:p>
            <a:pPr>
              <a:lnSpc>
                <a:spcPct val="80000"/>
              </a:lnSpc>
            </a:pPr>
            <a:r>
              <a:rPr lang="en-US" sz="2500" b="1" dirty="0" smtClean="0"/>
              <a:t>(1) Generalized additive mixed regression models (random intercepts)</a:t>
            </a:r>
          </a:p>
          <a:p>
            <a:pPr lvl="1">
              <a:lnSpc>
                <a:spcPct val="80000"/>
              </a:lnSpc>
            </a:pPr>
            <a:r>
              <a:rPr lang="en-US" dirty="0" smtClean="0"/>
              <a:t>Multiple regression methods (multiple predictors)</a:t>
            </a:r>
          </a:p>
          <a:p>
            <a:pPr lvl="1">
              <a:lnSpc>
                <a:spcPct val="80000"/>
              </a:lnSpc>
            </a:pPr>
            <a:r>
              <a:rPr lang="en-US" dirty="0" smtClean="0"/>
              <a:t>Mixed models (multilevel models) to account for multiple levels of clustering (variation)</a:t>
            </a:r>
          </a:p>
          <a:p>
            <a:pPr lvl="1">
              <a:lnSpc>
                <a:spcPct val="80000"/>
              </a:lnSpc>
            </a:pPr>
            <a:r>
              <a:rPr lang="en-US" dirty="0" smtClean="0"/>
              <a:t>Generalized models to model non-normally distributed outcomes</a:t>
            </a:r>
          </a:p>
          <a:p>
            <a:pPr lvl="1">
              <a:lnSpc>
                <a:spcPct val="80000"/>
              </a:lnSpc>
            </a:pPr>
            <a:r>
              <a:rPr lang="en-US" dirty="0" smtClean="0"/>
              <a:t>Additive models to explore the shape of the relationships between explanatory variables and outcomes</a:t>
            </a:r>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3"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36513"/>
            <a:ext cx="9144000" cy="6745287"/>
            <a:chOff x="0" y="119"/>
            <a:chExt cx="5760" cy="4050"/>
          </a:xfrm>
        </p:grpSpPr>
        <p:pic>
          <p:nvPicPr>
            <p:cNvPr id="14339" name="Picture 3" descr="Victoria-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
              <a:ext cx="5760" cy="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ChangeArrowheads="1"/>
            </p:cNvSpPr>
            <p:nvPr/>
          </p:nvSpPr>
          <p:spPr bwMode="auto">
            <a:xfrm>
              <a:off x="2835" y="1933"/>
              <a:ext cx="1497" cy="12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4341" name="Picture 5" descr="animated blue li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04621" flipV="1">
              <a:off x="2608" y="2205"/>
              <a:ext cx="2623"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Line 6"/>
            <p:cNvSpPr>
              <a:spLocks noChangeShapeType="1"/>
            </p:cNvSpPr>
            <p:nvPr/>
          </p:nvSpPr>
          <p:spPr bwMode="auto">
            <a:xfrm flipH="1">
              <a:off x="2699" y="2886"/>
              <a:ext cx="136" cy="90"/>
            </a:xfrm>
            <a:prstGeom prst="line">
              <a:avLst/>
            </a:prstGeom>
            <a:noFill/>
            <a:ln w="5715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4788907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30162"/>
            <a:ext cx="8229600" cy="884238"/>
          </a:xfrm>
        </p:spPr>
        <p:txBody>
          <a:bodyPr>
            <a:normAutofit/>
          </a:bodyPr>
          <a:lstStyle/>
          <a:p>
            <a:pPr eaLnBrk="1" hangingPunct="1"/>
            <a:r>
              <a:rPr lang="en-US" sz="2800" dirty="0" smtClean="0">
                <a:solidFill>
                  <a:schemeClr val="accent3"/>
                </a:solidFill>
              </a:rPr>
              <a:t>Statistical needs: Modeling approach</a:t>
            </a:r>
          </a:p>
        </p:txBody>
      </p:sp>
      <p:sp>
        <p:nvSpPr>
          <p:cNvPr id="20483" name="Rectangle 3"/>
          <p:cNvSpPr>
            <a:spLocks noGrp="1" noChangeArrowheads="1"/>
          </p:cNvSpPr>
          <p:nvPr>
            <p:ph sz="quarter" idx="1"/>
          </p:nvPr>
        </p:nvSpPr>
        <p:spPr>
          <a:xfrm>
            <a:off x="457200" y="1341438"/>
            <a:ext cx="8229600" cy="5327650"/>
          </a:xfrm>
        </p:spPr>
        <p:txBody>
          <a:bodyPr>
            <a:normAutofit/>
          </a:bodyPr>
          <a:lstStyle/>
          <a:p>
            <a:pPr lvl="1" eaLnBrk="1" hangingPunct="1">
              <a:lnSpc>
                <a:spcPct val="80000"/>
              </a:lnSpc>
              <a:buNone/>
            </a:pPr>
            <a:endParaRPr lang="en-US" sz="1600" b="1" dirty="0" smtClean="0"/>
          </a:p>
          <a:p>
            <a:pPr>
              <a:lnSpc>
                <a:spcPct val="80000"/>
              </a:lnSpc>
            </a:pPr>
            <a:r>
              <a:rPr lang="en-US" sz="1800" b="1" dirty="0" smtClean="0"/>
              <a:t>(2) “Common” modeling approach</a:t>
            </a:r>
          </a:p>
          <a:p>
            <a:pPr lvl="1">
              <a:lnSpc>
                <a:spcPct val="80000"/>
              </a:lnSpc>
            </a:pPr>
            <a:r>
              <a:rPr lang="en-US" sz="1800" dirty="0" smtClean="0"/>
              <a:t>Identify redundant covariates; exclude them from models</a:t>
            </a:r>
          </a:p>
          <a:p>
            <a:pPr lvl="1">
              <a:lnSpc>
                <a:spcPct val="80000"/>
              </a:lnSpc>
            </a:pPr>
            <a:r>
              <a:rPr lang="en-US" sz="1800" dirty="0" smtClean="0"/>
              <a:t>Examine associations of single environmental attributes with outcomes (adjusted for study site and socio-demographic covariates)</a:t>
            </a:r>
          </a:p>
          <a:p>
            <a:pPr lvl="2">
              <a:lnSpc>
                <a:spcPct val="80000"/>
              </a:lnSpc>
            </a:pPr>
            <a:r>
              <a:rPr lang="en-US" sz="1800" dirty="0" smtClean="0"/>
              <a:t>Explore various variance (Gaussian, Gamma and inverse binomial) and link functions (logarithmic or identity)</a:t>
            </a:r>
          </a:p>
          <a:p>
            <a:pPr lvl="2">
              <a:lnSpc>
                <a:spcPct val="80000"/>
              </a:lnSpc>
            </a:pPr>
            <a:r>
              <a:rPr lang="en-US" sz="1800" dirty="0" smtClean="0"/>
              <a:t>Main effects and two-way and three-way interaction effects (gender and site)</a:t>
            </a:r>
          </a:p>
          <a:p>
            <a:pPr lvl="1">
              <a:lnSpc>
                <a:spcPct val="80000"/>
              </a:lnSpc>
            </a:pPr>
            <a:r>
              <a:rPr lang="en-US" sz="1800" dirty="0" smtClean="0"/>
              <a:t>Examine independent association of multiple environmental attributes with outcomes</a:t>
            </a:r>
          </a:p>
          <a:p>
            <a:pPr lvl="2">
              <a:lnSpc>
                <a:spcPct val="80000"/>
              </a:lnSpc>
            </a:pPr>
            <a:r>
              <a:rPr lang="en-US" sz="1800" dirty="0" smtClean="0"/>
              <a:t>Use best fitting variance and link functions from single-predictor models</a:t>
            </a:r>
          </a:p>
          <a:p>
            <a:pPr lvl="2">
              <a:lnSpc>
                <a:spcPct val="80000"/>
              </a:lnSpc>
            </a:pPr>
            <a:r>
              <a:rPr lang="en-US" sz="1800" dirty="0" smtClean="0"/>
              <a:t>Include significant main and interaction effects (from previous models)</a:t>
            </a:r>
          </a:p>
          <a:p>
            <a:pPr lvl="1">
              <a:lnSpc>
                <a:spcPct val="80000"/>
              </a:lnSpc>
            </a:pPr>
            <a:r>
              <a:rPr lang="en-US" sz="1800" dirty="0" smtClean="0"/>
              <a:t>Construct composite indices of neighborhood </a:t>
            </a:r>
            <a:r>
              <a:rPr lang="en-US" sz="1800" dirty="0" err="1" smtClean="0"/>
              <a:t>walkability</a:t>
            </a:r>
            <a:r>
              <a:rPr lang="en-US" sz="1800" dirty="0" smtClean="0"/>
              <a:t> and PA friendliness based on multiple-predictor models (OPTIONAL)</a:t>
            </a:r>
          </a:p>
          <a:p>
            <a:pPr lvl="2">
              <a:lnSpc>
                <a:spcPct val="80000"/>
              </a:lnSpc>
            </a:pPr>
            <a:r>
              <a:rPr lang="en-US" sz="1800" dirty="0" smtClean="0"/>
              <a:t>Use best fitting variance and link functions from single-predictor models</a:t>
            </a:r>
          </a:p>
          <a:p>
            <a:pPr lvl="2">
              <a:lnSpc>
                <a:spcPct val="80000"/>
              </a:lnSpc>
            </a:pPr>
            <a:r>
              <a:rPr lang="en-US" sz="1800" dirty="0" smtClean="0"/>
              <a:t>Main effects and two-way and three-way interaction effects (gender and site)</a:t>
            </a:r>
          </a:p>
          <a:p>
            <a:pPr>
              <a:lnSpc>
                <a:spcPct val="80000"/>
              </a:lnSpc>
              <a:buNone/>
            </a:pPr>
            <a:endParaRPr lang="en-US" sz="2100" b="1" dirty="0" smtClean="0"/>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3"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955675"/>
          </a:xfrm>
        </p:spPr>
        <p:txBody>
          <a:bodyPr>
            <a:normAutofit fontScale="90000"/>
          </a:bodyPr>
          <a:lstStyle/>
          <a:p>
            <a:pPr eaLnBrk="1" hangingPunct="1"/>
            <a:r>
              <a:rPr lang="en-US" sz="3200" dirty="0" smtClean="0">
                <a:solidFill>
                  <a:schemeClr val="accent3"/>
                </a:solidFill>
              </a:rPr>
              <a:t>Statistical needs: Multiple imputation models</a:t>
            </a:r>
          </a:p>
        </p:txBody>
      </p:sp>
      <p:sp>
        <p:nvSpPr>
          <p:cNvPr id="21507" name="Rectangle 3"/>
          <p:cNvSpPr>
            <a:spLocks noGrp="1" noChangeArrowheads="1"/>
          </p:cNvSpPr>
          <p:nvPr>
            <p:ph sz="quarter" idx="1"/>
          </p:nvPr>
        </p:nvSpPr>
        <p:spPr>
          <a:xfrm>
            <a:off x="533400" y="1600200"/>
            <a:ext cx="8153400" cy="4724400"/>
          </a:xfrm>
        </p:spPr>
        <p:txBody>
          <a:bodyPr>
            <a:noAutofit/>
          </a:bodyPr>
          <a:lstStyle/>
          <a:p>
            <a:pPr eaLnBrk="1" hangingPunct="1">
              <a:lnSpc>
                <a:spcPct val="80000"/>
              </a:lnSpc>
            </a:pPr>
            <a:r>
              <a:rPr lang="en-US" sz="1800" dirty="0" smtClean="0"/>
              <a:t>Create 20 imputed datasets if more than 5% of cases have missing values on at least one variable </a:t>
            </a:r>
          </a:p>
          <a:p>
            <a:pPr eaLnBrk="1" hangingPunct="1">
              <a:lnSpc>
                <a:spcPct val="80000"/>
              </a:lnSpc>
            </a:pPr>
            <a:endParaRPr lang="en-US" sz="1800" b="1" dirty="0" smtClean="0"/>
          </a:p>
          <a:p>
            <a:pPr eaLnBrk="1" hangingPunct="1">
              <a:lnSpc>
                <a:spcPct val="80000"/>
              </a:lnSpc>
            </a:pPr>
            <a:r>
              <a:rPr lang="en-US" sz="1800" b="1" dirty="0" smtClean="0"/>
              <a:t>Why?</a:t>
            </a:r>
            <a:r>
              <a:rPr lang="en-US" sz="1800" dirty="0" smtClean="0"/>
              <a:t> </a:t>
            </a:r>
          </a:p>
          <a:p>
            <a:pPr eaLnBrk="1" hangingPunct="1">
              <a:lnSpc>
                <a:spcPct val="80000"/>
              </a:lnSpc>
            </a:pPr>
            <a:endParaRPr lang="en-US" sz="1800" dirty="0" smtClean="0"/>
          </a:p>
          <a:p>
            <a:pPr lvl="1" eaLnBrk="1" hangingPunct="1">
              <a:lnSpc>
                <a:spcPct val="80000"/>
              </a:lnSpc>
            </a:pPr>
            <a:r>
              <a:rPr lang="en-US" sz="1800" dirty="0" smtClean="0"/>
              <a:t>Most data are </a:t>
            </a:r>
            <a:r>
              <a:rPr lang="en-US" sz="1800" b="1" dirty="0" smtClean="0"/>
              <a:t>missing at random (MAR): </a:t>
            </a:r>
            <a:r>
              <a:rPr lang="en-US" sz="1800" dirty="0" smtClean="0"/>
              <a:t>the probability that an observation is missing commonly depends on information that is available in the dataset, i.e., the reason for </a:t>
            </a:r>
            <a:r>
              <a:rPr lang="en-US" sz="1800" dirty="0" err="1" smtClean="0"/>
              <a:t>missingness</a:t>
            </a:r>
            <a:r>
              <a:rPr lang="en-US" sz="1800" dirty="0" smtClean="0"/>
              <a:t> is based on other observed participant’s characteristics. </a:t>
            </a:r>
          </a:p>
          <a:p>
            <a:pPr lvl="2">
              <a:lnSpc>
                <a:spcPct val="80000"/>
              </a:lnSpc>
            </a:pPr>
            <a:r>
              <a:rPr lang="en-US" sz="1600" dirty="0" smtClean="0"/>
              <a:t>In this case, participants with complete data are a biased sub-sample of all participants. A complete case analysis would usually produce biased results. In addition, there is loss of power due to analyzing a smaller dataset.</a:t>
            </a:r>
          </a:p>
          <a:p>
            <a:pPr lvl="1" eaLnBrk="1" hangingPunct="1">
              <a:lnSpc>
                <a:spcPct val="80000"/>
              </a:lnSpc>
            </a:pPr>
            <a:endParaRPr lang="en-US" sz="1800" dirty="0" smtClean="0"/>
          </a:p>
          <a:p>
            <a:pPr lvl="1" eaLnBrk="1" hangingPunct="1">
              <a:lnSpc>
                <a:spcPct val="80000"/>
              </a:lnSpc>
            </a:pPr>
            <a:r>
              <a:rPr lang="en-US" sz="1800" dirty="0" smtClean="0"/>
              <a:t>All simple techniques of handling missing data (complete case analysis, the indicator method and overall mean imputation) give biased results. </a:t>
            </a:r>
          </a:p>
          <a:p>
            <a:pPr lvl="1" eaLnBrk="1" hangingPunct="1">
              <a:lnSpc>
                <a:spcPct val="80000"/>
              </a:lnSpc>
            </a:pPr>
            <a:endParaRPr lang="en-US" sz="1800" dirty="0" smtClean="0"/>
          </a:p>
          <a:p>
            <a:pPr lvl="1" eaLnBrk="1" hangingPunct="1">
              <a:lnSpc>
                <a:spcPct val="80000"/>
              </a:lnSpc>
            </a:pPr>
            <a:r>
              <a:rPr lang="en-US" sz="1800" dirty="0" smtClean="0"/>
              <a:t>Multiple imputations are a more appropriate alternative because they produce good estimates of variability in the dataset and yield unbiased estimates if missing data are MAR.  </a:t>
            </a:r>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3"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60350"/>
            <a:ext cx="8305800" cy="730250"/>
          </a:xfrm>
        </p:spPr>
        <p:txBody>
          <a:bodyPr>
            <a:normAutofit/>
          </a:bodyPr>
          <a:lstStyle/>
          <a:p>
            <a:pPr eaLnBrk="1" hangingPunct="1"/>
            <a:r>
              <a:rPr lang="en-US" sz="2400" dirty="0" smtClean="0">
                <a:solidFill>
                  <a:schemeClr val="accent3"/>
                </a:solidFill>
              </a:rPr>
              <a:t>Describe dose-response relationships (shape of association) </a:t>
            </a:r>
          </a:p>
        </p:txBody>
      </p:sp>
      <p:sp>
        <p:nvSpPr>
          <p:cNvPr id="22531" name="Text Box 71"/>
          <p:cNvSpPr txBox="1">
            <a:spLocks noChangeArrowheads="1"/>
          </p:cNvSpPr>
          <p:nvPr/>
        </p:nvSpPr>
        <p:spPr bwMode="auto">
          <a:xfrm>
            <a:off x="179388" y="1524000"/>
            <a:ext cx="2792412" cy="369332"/>
          </a:xfrm>
          <a:prstGeom prst="rect">
            <a:avLst/>
          </a:prstGeom>
          <a:noFill/>
          <a:ln w="9525">
            <a:noFill/>
            <a:miter lim="800000"/>
            <a:headEnd/>
            <a:tailEnd/>
          </a:ln>
          <a:effectLst/>
        </p:spPr>
        <p:txBody>
          <a:bodyPr wrap="square">
            <a:spAutoFit/>
          </a:bodyPr>
          <a:lstStyle/>
          <a:p>
            <a:r>
              <a:rPr lang="en-US" b="1" dirty="0">
                <a:solidFill>
                  <a:schemeClr val="tx2"/>
                </a:solidFill>
              </a:rPr>
              <a:t>Statistically</a:t>
            </a:r>
          </a:p>
        </p:txBody>
      </p:sp>
      <p:graphicFrame>
        <p:nvGraphicFramePr>
          <p:cNvPr id="93342" name="Group 158"/>
          <p:cNvGraphicFramePr>
            <a:graphicFrameLocks noGrp="1"/>
          </p:cNvGraphicFramePr>
          <p:nvPr/>
        </p:nvGraphicFramePr>
        <p:xfrm>
          <a:off x="466725" y="2493963"/>
          <a:ext cx="8208963" cy="2651296"/>
        </p:xfrm>
        <a:graphic>
          <a:graphicData uri="http://schemas.openxmlformats.org/drawingml/2006/table">
            <a:tbl>
              <a:tblPr/>
              <a:tblGrid>
                <a:gridCol w="5492750"/>
                <a:gridCol w="849313"/>
                <a:gridCol w="1235075"/>
                <a:gridCol w="631825"/>
              </a:tblGrid>
              <a:tr h="3047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Variables </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exp(</a:t>
                      </a:r>
                      <a:r>
                        <a:rPr kumimoji="0" lang="en-US" sz="1400" b="0" i="1" u="none" strike="noStrike" cap="none" normalizeH="0" baseline="0" smtClean="0">
                          <a:ln>
                            <a:noFill/>
                          </a:ln>
                          <a:solidFill>
                            <a:schemeClr val="tx1"/>
                          </a:solidFill>
                          <a:effectLst/>
                          <a:latin typeface="Calibri" pitchFamily="34" charset="0"/>
                          <a:cs typeface="Times New Roman" pitchFamily="18" charset="0"/>
                        </a:rPr>
                        <a:t>b</a:t>
                      </a:r>
                      <a:r>
                        <a:rPr kumimoji="0" lang="en-US" sz="1400" b="0" i="0" u="none" strike="noStrike" cap="none" normalizeH="0" baseline="0" smtClean="0">
                          <a:ln>
                            <a:noFill/>
                          </a:ln>
                          <a:solidFill>
                            <a:schemeClr val="tx1"/>
                          </a:solidFill>
                          <a:effectLst/>
                          <a:latin typeface="Calibri" pitchFamily="34" charset="0"/>
                          <a:cs typeface="Times New Roman" pitchFamily="18" charset="0"/>
                        </a:rPr>
                        <a:t>)</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exp (95% CI)</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Calibri" pitchFamily="34" charset="0"/>
                          <a:cs typeface="Times New Roman" pitchFamily="18" charset="0"/>
                        </a:rPr>
                        <a:t>p</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Times New Roman" pitchFamily="18" charset="0"/>
                        </a:rPr>
                        <a:t>Models with single environmental attributes</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T="45691" marB="4569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T="45691" marB="4569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T="45691" marB="45691"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047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Calibri" pitchFamily="34" charset="0"/>
                          <a:cs typeface="Times New Roman" pitchFamily="18" charset="0"/>
                        </a:rPr>
                        <a:t>Main effects</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T="45691" marB="4569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T="45691" marB="4569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T="45691" marB="45691" horzOverflow="overflow">
                    <a:lnL>
                      <a:noFill/>
                    </a:lnL>
                    <a:lnR cap="flat">
                      <a:noFill/>
                    </a:lnR>
                    <a:lnT>
                      <a:noFill/>
                    </a:lnT>
                    <a:lnB>
                      <a:noFill/>
                    </a:lnB>
                    <a:lnTlToBr>
                      <a:noFill/>
                    </a:lnTlToBr>
                    <a:lnBlToTr>
                      <a:noFill/>
                    </a:lnBlToTr>
                    <a:noFill/>
                  </a:tcPr>
                </a:tc>
              </a:tr>
              <a:tr h="3047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 Residential density</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0.994</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0.964, 1.025</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263" algn="dec"/>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.704</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a:noFill/>
                    </a:lnL>
                    <a:lnR cap="flat">
                      <a:noFill/>
                    </a:lnR>
                    <a:lnT>
                      <a:noFill/>
                    </a:lnT>
                    <a:lnB>
                      <a:noFill/>
                    </a:lnB>
                    <a:lnTlToBr>
                      <a:noFill/>
                    </a:lnTlToBr>
                    <a:lnBlToTr>
                      <a:noFill/>
                    </a:lnBlToTr>
                    <a:noFill/>
                  </a:tcPr>
                </a:tc>
              </a:tr>
              <a:tr h="3047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 Land use mix diversity – proximity of destinations (linear)</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0.932</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0.877, 0.991</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263" algn="dec"/>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.024</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a:noFill/>
                    </a:lnL>
                    <a:lnR cap="flat">
                      <a:noFill/>
                    </a:lnR>
                    <a:lnT>
                      <a:noFill/>
                    </a:lnT>
                    <a:lnB>
                      <a:noFill/>
                    </a:lnB>
                    <a:lnTlToBr>
                      <a:noFill/>
                    </a:lnTlToBr>
                    <a:lnBlToTr>
                      <a:noFill/>
                    </a:lnBlToTr>
                    <a:noFill/>
                  </a:tcPr>
                </a:tc>
              </a:tr>
              <a:tr h="3047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 Land use mix diversity – proximity of destinations (curvilinear smooth)*</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cap="flat">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F(1.72)=8.01</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263" algn="dec"/>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&lt;.001</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a:noFill/>
                    </a:lnL>
                    <a:lnR cap="flat">
                      <a:noFill/>
                    </a:lnR>
                    <a:lnT>
                      <a:noFill/>
                    </a:lnT>
                    <a:lnB>
                      <a:noFill/>
                    </a:lnB>
                    <a:lnTlToBr>
                      <a:noFill/>
                    </a:lnTlToBr>
                    <a:lnBlToTr>
                      <a:noFill/>
                    </a:lnBlToTr>
                    <a:noFill/>
                  </a:tcPr>
                </a:tc>
              </a:tr>
              <a:tr h="3047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 Land use mix diversity – # destinations within 20min walk</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0.788</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0.655, 0.948</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263" algn="dec"/>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.012</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a:noFill/>
                    </a:lnL>
                    <a:lnR cap="flat">
                      <a:noFill/>
                    </a:lnR>
                    <a:lnT>
                      <a:noFill/>
                    </a:lnT>
                    <a:lnB>
                      <a:noFill/>
                    </a:lnB>
                    <a:lnTlToBr>
                      <a:noFill/>
                    </a:lnTlToBr>
                    <a:lnBlToTr>
                      <a:noFill/>
                    </a:lnBlToTr>
                    <a:noFill/>
                  </a:tcPr>
                </a:tc>
              </a:tr>
              <a:tr h="518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 Land use mix diversity – # destinations within 20min walk (curvilinear smooth)*</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cap="flat">
                      <a:noFill/>
                    </a:lnL>
                    <a:lnR>
                      <a:noFill/>
                    </a:lnR>
                    <a:lnT>
                      <a:noFill/>
                    </a:lnT>
                    <a:lnB cap="flat">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F(3.91)=5.22</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a:noFill/>
                    </a:lnL>
                    <a:lnR>
                      <a:noFill/>
                    </a:lnR>
                    <a:lnT>
                      <a:noFill/>
                    </a:lnT>
                    <a:lnB cap="flat">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263" algn="dec"/>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&lt;.001</a:t>
                      </a:r>
                      <a:endParaRPr kumimoji="0" lang="en-US" sz="1400" b="0" i="0" u="none" strike="noStrike" cap="none" normalizeH="0" baseline="0" smtClean="0">
                        <a:ln>
                          <a:noFill/>
                        </a:ln>
                        <a:solidFill>
                          <a:schemeClr val="tx1"/>
                        </a:solidFill>
                        <a:effectLst/>
                        <a:latin typeface="Arial" charset="0"/>
                      </a:endParaRPr>
                    </a:p>
                  </a:txBody>
                  <a:tcPr marT="45691" marB="45691" horzOverflow="overflow">
                    <a:lnL>
                      <a:noFill/>
                    </a:lnL>
                    <a:lnR cap="flat">
                      <a:noFill/>
                    </a:lnR>
                    <a:lnT>
                      <a:noFill/>
                    </a:lnT>
                    <a:lnB cap="flat">
                      <a:noFill/>
                    </a:lnB>
                    <a:lnTlToBr>
                      <a:noFill/>
                    </a:lnTlToBr>
                    <a:lnBlToTr>
                      <a:noFill/>
                    </a:lnBlToTr>
                    <a:noFill/>
                  </a:tcPr>
                </a:tc>
              </a:tr>
            </a:tbl>
          </a:graphicData>
        </a:graphic>
      </p:graphicFrame>
      <p:sp>
        <p:nvSpPr>
          <p:cNvPr id="5" name="Footer Placeholder 4"/>
          <p:cNvSpPr>
            <a:spLocks noGrp="1"/>
          </p:cNvSpPr>
          <p:nvPr>
            <p:ph type="ftr" sz="quarter" idx="11"/>
          </p:nvPr>
        </p:nvSpPr>
        <p:spPr/>
        <p:txBody>
          <a:bodyPr/>
          <a:lstStyle/>
          <a:p>
            <a:r>
              <a:rPr lang="en-US" smtClean="0"/>
              <a:t>IPEN Sydney 2012</a:t>
            </a:r>
            <a:endParaRPr lang="en-US"/>
          </a:p>
        </p:txBody>
      </p:sp>
      <p:pic>
        <p:nvPicPr>
          <p:cNvPr id="6" name="Picture 5" descr="IPEN_logo.tif"/>
          <p:cNvPicPr>
            <a:picLocks noChangeAspect="1"/>
          </p:cNvPicPr>
          <p:nvPr/>
        </p:nvPicPr>
        <p:blipFill>
          <a:blip r:embed="rId3"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60350"/>
            <a:ext cx="8305800" cy="806450"/>
          </a:xfrm>
        </p:spPr>
        <p:txBody>
          <a:bodyPr>
            <a:normAutofit/>
          </a:bodyPr>
          <a:lstStyle/>
          <a:p>
            <a:pPr eaLnBrk="1" hangingPunct="1"/>
            <a:r>
              <a:rPr lang="en-US" sz="2400" dirty="0" smtClean="0">
                <a:solidFill>
                  <a:schemeClr val="accent3"/>
                </a:solidFill>
              </a:rPr>
              <a:t>Describe dose-response relationships (shape of association) </a:t>
            </a:r>
          </a:p>
        </p:txBody>
      </p:sp>
      <p:sp>
        <p:nvSpPr>
          <p:cNvPr id="23555" name="Text Box 3"/>
          <p:cNvSpPr txBox="1">
            <a:spLocks noChangeArrowheads="1"/>
          </p:cNvSpPr>
          <p:nvPr/>
        </p:nvSpPr>
        <p:spPr bwMode="auto">
          <a:xfrm>
            <a:off x="179388" y="1462088"/>
            <a:ext cx="1047750" cy="366712"/>
          </a:xfrm>
          <a:prstGeom prst="rect">
            <a:avLst/>
          </a:prstGeom>
          <a:noFill/>
          <a:ln w="9525">
            <a:noFill/>
            <a:miter lim="800000"/>
            <a:headEnd/>
            <a:tailEnd/>
          </a:ln>
          <a:effectLst/>
        </p:spPr>
        <p:txBody>
          <a:bodyPr wrap="none">
            <a:spAutoFit/>
          </a:bodyPr>
          <a:lstStyle/>
          <a:p>
            <a:r>
              <a:rPr lang="en-US" b="1" dirty="0">
                <a:solidFill>
                  <a:schemeClr val="tx2"/>
                </a:solidFill>
              </a:rPr>
              <a:t>Visually</a:t>
            </a:r>
          </a:p>
        </p:txBody>
      </p:sp>
      <p:pic>
        <p:nvPicPr>
          <p:cNvPr id="23556" name="Picture 1"/>
          <p:cNvPicPr>
            <a:picLocks noChangeAspect="1" noChangeArrowheads="1"/>
          </p:cNvPicPr>
          <p:nvPr/>
        </p:nvPicPr>
        <p:blipFill>
          <a:blip r:embed="rId3" cstate="print"/>
          <a:srcRect/>
          <a:stretch>
            <a:fillRect/>
          </a:stretch>
        </p:blipFill>
        <p:spPr bwMode="auto">
          <a:xfrm>
            <a:off x="1331913" y="981075"/>
            <a:ext cx="5886450" cy="587692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IPEN Sydney 2012</a:t>
            </a:r>
            <a:endParaRPr lang="en-US"/>
          </a:p>
        </p:txBody>
      </p:sp>
      <p:pic>
        <p:nvPicPr>
          <p:cNvPr id="6" name="Picture 5" descr="IPEN_logo.tif"/>
          <p:cNvPicPr>
            <a:picLocks noChangeAspect="1"/>
          </p:cNvPicPr>
          <p:nvPr/>
        </p:nvPicPr>
        <p:blipFill>
          <a:blip r:embed="rId4"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2800" b="1" dirty="0" smtClean="0">
                <a:solidFill>
                  <a:schemeClr val="accent3"/>
                </a:solidFill>
              </a:rPr>
              <a:t>Who can do the analyses?</a:t>
            </a:r>
          </a:p>
        </p:txBody>
      </p:sp>
      <p:sp>
        <p:nvSpPr>
          <p:cNvPr id="24579" name="Content Placeholder 2"/>
          <p:cNvSpPr>
            <a:spLocks noGrp="1"/>
          </p:cNvSpPr>
          <p:nvPr>
            <p:ph sz="quarter" idx="1"/>
          </p:nvPr>
        </p:nvSpPr>
        <p:spPr>
          <a:xfrm>
            <a:off x="301752" y="1527048"/>
            <a:ext cx="8537448" cy="4873752"/>
          </a:xfrm>
        </p:spPr>
        <p:txBody>
          <a:bodyPr>
            <a:noAutofit/>
          </a:bodyPr>
          <a:lstStyle/>
          <a:p>
            <a:pPr eaLnBrk="1" hangingPunct="1">
              <a:lnSpc>
                <a:spcPct val="150000"/>
              </a:lnSpc>
            </a:pPr>
            <a:r>
              <a:rPr lang="en-US" sz="1600" dirty="0" smtClean="0"/>
              <a:t>Multi-stage sampling procedures + non-normally distributed data -&gt; complex analyses</a:t>
            </a:r>
          </a:p>
          <a:p>
            <a:pPr eaLnBrk="1" hangingPunct="1">
              <a:lnSpc>
                <a:spcPct val="150000"/>
              </a:lnSpc>
            </a:pPr>
            <a:r>
              <a:rPr lang="en-US" sz="1600" dirty="0" smtClean="0"/>
              <a:t>Generalized linear mixed models </a:t>
            </a:r>
          </a:p>
          <a:p>
            <a:pPr eaLnBrk="1" hangingPunct="1">
              <a:lnSpc>
                <a:spcPct val="150000"/>
              </a:lnSpc>
            </a:pPr>
            <a:r>
              <a:rPr lang="en-US" sz="1600" dirty="0" smtClean="0"/>
              <a:t>Generalized additive mixed models for exploring complex dose-response relationships. </a:t>
            </a:r>
          </a:p>
          <a:p>
            <a:pPr eaLnBrk="1" hangingPunct="1">
              <a:lnSpc>
                <a:spcPct val="150000"/>
              </a:lnSpc>
            </a:pPr>
            <a:r>
              <a:rPr lang="en-US" sz="1600" dirty="0" smtClean="0"/>
              <a:t>Analysts should possess very good knowledge of these statistical procedures. </a:t>
            </a:r>
          </a:p>
          <a:p>
            <a:pPr eaLnBrk="1" hangingPunct="1">
              <a:lnSpc>
                <a:spcPct val="150000"/>
              </a:lnSpc>
            </a:pPr>
            <a:r>
              <a:rPr lang="en-US" sz="1600" dirty="0" smtClean="0"/>
              <a:t>Missing data -&gt;multiple imputations for multilevel models</a:t>
            </a:r>
          </a:p>
          <a:p>
            <a:pPr eaLnBrk="1" hangingPunct="1">
              <a:lnSpc>
                <a:spcPct val="150000"/>
              </a:lnSpc>
            </a:pPr>
            <a:r>
              <a:rPr lang="en-US" sz="1600" dirty="0" smtClean="0"/>
              <a:t>Candidate analysts -&gt; statisticians should have a tertiary degree in statistics </a:t>
            </a:r>
          </a:p>
          <a:p>
            <a:pPr eaLnBrk="1" hangingPunct="1">
              <a:lnSpc>
                <a:spcPct val="150000"/>
              </a:lnSpc>
            </a:pPr>
            <a:r>
              <a:rPr lang="en-US" sz="1600" dirty="0" smtClean="0"/>
              <a:t>Demonstrable knowledge in the above procedures, in the form of published work or unpublished technical reports or dissertations/theses for which they conducted or supervised the analyses </a:t>
            </a:r>
          </a:p>
          <a:p>
            <a:pPr eaLnBrk="1" hangingPunct="1">
              <a:lnSpc>
                <a:spcPct val="150000"/>
              </a:lnSpc>
            </a:pPr>
            <a:r>
              <a:rPr lang="en-US" sz="1600" dirty="0" smtClean="0"/>
              <a:t>Potential sources of candidates are statistical and public health departments of local universities, and governmental census and statistical departments.</a:t>
            </a:r>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Paper writing &amp; authorship (Ilse)</a:t>
            </a:r>
          </a:p>
        </p:txBody>
      </p:sp>
      <p:sp>
        <p:nvSpPr>
          <p:cNvPr id="23555" name="Rectangle 3"/>
          <p:cNvSpPr>
            <a:spLocks noGrp="1" noChangeArrowheads="1"/>
          </p:cNvSpPr>
          <p:nvPr>
            <p:ph sz="quarter" idx="1"/>
          </p:nvPr>
        </p:nvSpPr>
        <p:spPr/>
        <p:txBody>
          <a:bodyPr/>
          <a:lstStyle/>
          <a:p>
            <a:endParaRPr lang="en-US" dirty="0" smtClean="0"/>
          </a:p>
          <a:p>
            <a:endParaRPr lang="en-US" dirty="0" smtClean="0"/>
          </a:p>
          <a:p>
            <a:r>
              <a:rPr lang="en-US" dirty="0" smtClean="0"/>
              <a:t>Publication </a:t>
            </a:r>
            <a:r>
              <a:rPr lang="en-US" dirty="0"/>
              <a:t>committee</a:t>
            </a:r>
          </a:p>
          <a:p>
            <a:r>
              <a:rPr lang="en-US" dirty="0"/>
              <a:t>Publication guidelines</a:t>
            </a:r>
          </a:p>
          <a:p>
            <a:r>
              <a:rPr lang="en-US" dirty="0"/>
              <a:t>Proposal process</a:t>
            </a:r>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pic>
        <p:nvPicPr>
          <p:cNvPr id="6" name="Picture 5" descr="images.jpg"/>
          <p:cNvPicPr>
            <a:picLocks noChangeAspect="1"/>
          </p:cNvPicPr>
          <p:nvPr/>
        </p:nvPicPr>
        <p:blipFill>
          <a:blip r:embed="rId3" cstate="print"/>
          <a:stretch>
            <a:fillRect/>
          </a:stretch>
        </p:blipFill>
        <p:spPr>
          <a:xfrm>
            <a:off x="6096000" y="3352800"/>
            <a:ext cx="1895475" cy="240982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rmAutofit/>
          </a:bodyPr>
          <a:lstStyle/>
          <a:p>
            <a:r>
              <a:rPr lang="en-GB" sz="3100" b="1" dirty="0" smtClean="0"/>
              <a:t>Guiding Principles of IPEN Publications</a:t>
            </a:r>
            <a:endParaRPr lang="en-US" sz="3100" dirty="0"/>
          </a:p>
        </p:txBody>
      </p:sp>
      <p:sp>
        <p:nvSpPr>
          <p:cNvPr id="3" name="Content Placeholder 2"/>
          <p:cNvSpPr>
            <a:spLocks noGrp="1"/>
          </p:cNvSpPr>
          <p:nvPr>
            <p:ph idx="1"/>
          </p:nvPr>
        </p:nvSpPr>
        <p:spPr/>
        <p:txBody>
          <a:bodyPr>
            <a:normAutofit/>
          </a:bodyPr>
          <a:lstStyle/>
          <a:p>
            <a:pPr lvl="0"/>
            <a:r>
              <a:rPr lang="en-GB" dirty="0" smtClean="0"/>
              <a:t>To fulfil </a:t>
            </a:r>
            <a:r>
              <a:rPr lang="en-GB" dirty="0"/>
              <a:t>the Specific Aims of the IPEN study</a:t>
            </a:r>
          </a:p>
          <a:p>
            <a:pPr lvl="0"/>
            <a:r>
              <a:rPr lang="en-GB" dirty="0"/>
              <a:t>To maximize the scientific impact of IPEN by encouraging publication of many high-quality papers</a:t>
            </a:r>
          </a:p>
          <a:p>
            <a:pPr lvl="0"/>
            <a:r>
              <a:rPr lang="en-GB" dirty="0"/>
              <a:t>To contribute evidence to policy discussions in national and international governments and organizations</a:t>
            </a:r>
          </a:p>
          <a:p>
            <a:pPr lvl="0"/>
            <a:r>
              <a:rPr lang="en-GB" dirty="0"/>
              <a:t>To provide opportunities for investigators in every participating country to be lead author on a paper</a:t>
            </a:r>
          </a:p>
          <a:p>
            <a:endParaRPr lang="en-US" dirty="0"/>
          </a:p>
        </p:txBody>
      </p:sp>
      <p:sp>
        <p:nvSpPr>
          <p:cNvPr id="4" name="Footer Placeholder 3"/>
          <p:cNvSpPr>
            <a:spLocks noGrp="1"/>
          </p:cNvSpPr>
          <p:nvPr>
            <p:ph type="ftr" sz="quarter" idx="11"/>
          </p:nvPr>
        </p:nvSpPr>
        <p:spPr>
          <a:xfrm>
            <a:off x="304800" y="6410848"/>
            <a:ext cx="3581400" cy="365760"/>
          </a:xfrm>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18070001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issues</a:t>
            </a:r>
            <a:endParaRPr lang="en-US" dirty="0"/>
          </a:p>
        </p:txBody>
      </p:sp>
      <p:sp>
        <p:nvSpPr>
          <p:cNvPr id="3" name="Content Placeholder 2"/>
          <p:cNvSpPr>
            <a:spLocks noGrp="1"/>
          </p:cNvSpPr>
          <p:nvPr>
            <p:ph idx="1"/>
          </p:nvPr>
        </p:nvSpPr>
        <p:spPr/>
        <p:txBody>
          <a:bodyPr>
            <a:normAutofit/>
          </a:bodyPr>
          <a:lstStyle/>
          <a:p>
            <a:r>
              <a:rPr lang="en-US" dirty="0" smtClean="0"/>
              <a:t>Vancouver-rules</a:t>
            </a:r>
            <a:endParaRPr lang="en-US" dirty="0"/>
          </a:p>
          <a:p>
            <a:r>
              <a:rPr lang="en-US" dirty="0" smtClean="0"/>
              <a:t>Publication Committee monitors</a:t>
            </a:r>
            <a:endParaRPr lang="en-US" dirty="0"/>
          </a:p>
          <a:p>
            <a:r>
              <a:rPr lang="en-US" dirty="0" smtClean="0"/>
              <a:t>Publication proposals are needed</a:t>
            </a:r>
            <a:endParaRPr lang="en-US" dirty="0"/>
          </a:p>
          <a:p>
            <a:r>
              <a:rPr lang="en-US" dirty="0" smtClean="0"/>
              <a:t>Use of as many countries as possible: pooled analyses</a:t>
            </a:r>
          </a:p>
          <a:p>
            <a:r>
              <a:rPr lang="en-US" dirty="0" smtClean="0"/>
              <a:t>One </a:t>
            </a:r>
            <a:r>
              <a:rPr lang="en-US" dirty="0"/>
              <a:t>author from each IPEN country shall be included on manuscripts in which that country’s data are included. </a:t>
            </a:r>
            <a:endParaRPr lang="en-US" dirty="0" smtClean="0"/>
          </a:p>
        </p:txBody>
      </p:sp>
      <p:sp>
        <p:nvSpPr>
          <p:cNvPr id="4" name="Footer Placeholder 3"/>
          <p:cNvSpPr>
            <a:spLocks noGrp="1"/>
          </p:cNvSpPr>
          <p:nvPr>
            <p:ph type="ftr" sz="quarter" idx="11"/>
          </p:nvPr>
        </p:nvSpPr>
        <p:spPr>
          <a:xfrm>
            <a:off x="304800" y="6410848"/>
            <a:ext cx="3581400" cy="365760"/>
          </a:xfrm>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27492056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Manuscript Assignment Procedure</a:t>
            </a:r>
            <a:endParaRPr lang="en-US" dirty="0"/>
          </a:p>
        </p:txBody>
      </p:sp>
      <p:sp>
        <p:nvSpPr>
          <p:cNvPr id="3" name="Content Placeholder 2"/>
          <p:cNvSpPr>
            <a:spLocks noGrp="1"/>
          </p:cNvSpPr>
          <p:nvPr>
            <p:ph idx="1"/>
          </p:nvPr>
        </p:nvSpPr>
        <p:spPr/>
        <p:txBody>
          <a:bodyPr/>
          <a:lstStyle/>
          <a:p>
            <a:r>
              <a:rPr lang="en-US" dirty="0" smtClean="0"/>
              <a:t>List of potential manuscripts provided and open for other ideas</a:t>
            </a:r>
          </a:p>
          <a:p>
            <a:r>
              <a:rPr lang="en-US" dirty="0" smtClean="0"/>
              <a:t>Researchers can choose manuscripts they want to lead (1</a:t>
            </a:r>
            <a:r>
              <a:rPr lang="en-US" baseline="30000" dirty="0" smtClean="0"/>
              <a:t>st</a:t>
            </a:r>
            <a:r>
              <a:rPr lang="en-US" dirty="0" smtClean="0"/>
              <a:t>, 2</a:t>
            </a:r>
            <a:r>
              <a:rPr lang="en-US" baseline="30000" dirty="0" smtClean="0"/>
              <a:t>nd</a:t>
            </a:r>
            <a:r>
              <a:rPr lang="en-US" dirty="0" smtClean="0"/>
              <a:t>, 3</a:t>
            </a:r>
            <a:r>
              <a:rPr lang="en-US" baseline="30000" dirty="0" smtClean="0"/>
              <a:t>rd</a:t>
            </a:r>
            <a:r>
              <a:rPr lang="en-US" dirty="0" smtClean="0"/>
              <a:t> choice)</a:t>
            </a:r>
          </a:p>
          <a:p>
            <a:r>
              <a:rPr lang="en-US" dirty="0" smtClean="0"/>
              <a:t>Publication committee allocates papers</a:t>
            </a:r>
            <a:endParaRPr lang="en-US" dirty="0"/>
          </a:p>
        </p:txBody>
      </p:sp>
      <p:sp>
        <p:nvSpPr>
          <p:cNvPr id="4" name="Footer Placeholder 3"/>
          <p:cNvSpPr>
            <a:spLocks noGrp="1"/>
          </p:cNvSpPr>
          <p:nvPr>
            <p:ph type="ftr" sz="quarter" idx="11"/>
          </p:nvPr>
        </p:nvSpPr>
        <p:spPr>
          <a:xfrm>
            <a:off x="304800" y="6410848"/>
            <a:ext cx="3581400" cy="365760"/>
          </a:xfrm>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28295626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Procedure</a:t>
            </a:r>
            <a:endParaRPr lang="en-US" dirty="0"/>
          </a:p>
        </p:txBody>
      </p:sp>
      <p:sp>
        <p:nvSpPr>
          <p:cNvPr id="3" name="Content Placeholder 2"/>
          <p:cNvSpPr>
            <a:spLocks noGrp="1"/>
          </p:cNvSpPr>
          <p:nvPr>
            <p:ph idx="1"/>
          </p:nvPr>
        </p:nvSpPr>
        <p:spPr/>
        <p:txBody>
          <a:bodyPr>
            <a:normAutofit/>
          </a:bodyPr>
          <a:lstStyle/>
          <a:p>
            <a:r>
              <a:rPr lang="en-US" dirty="0" smtClean="0"/>
              <a:t>Lead author assembles a group of potential authors and a small writing group</a:t>
            </a:r>
          </a:p>
          <a:p>
            <a:r>
              <a:rPr lang="en-US" dirty="0" smtClean="0"/>
              <a:t>Lead author submits paper proposal </a:t>
            </a:r>
          </a:p>
          <a:p>
            <a:r>
              <a:rPr lang="en-US" dirty="0" smtClean="0"/>
              <a:t>Proposals discussed and approved by Publication Committee</a:t>
            </a:r>
          </a:p>
          <a:p>
            <a:r>
              <a:rPr lang="en-US" dirty="0" smtClean="0"/>
              <a:t>Circulation of early draft, active participation of all co-authors</a:t>
            </a:r>
          </a:p>
          <a:p>
            <a:r>
              <a:rPr lang="en-US" dirty="0" smtClean="0"/>
              <a:t>Monitoring of whole process by Publication Committee</a:t>
            </a:r>
            <a:endParaRPr lang="en-US" dirty="0"/>
          </a:p>
        </p:txBody>
      </p:sp>
      <p:sp>
        <p:nvSpPr>
          <p:cNvPr id="4" name="Footer Placeholder 3"/>
          <p:cNvSpPr>
            <a:spLocks noGrp="1"/>
          </p:cNvSpPr>
          <p:nvPr>
            <p:ph type="ftr" sz="quarter" idx="11"/>
          </p:nvPr>
        </p:nvSpPr>
        <p:spPr>
          <a:xfrm>
            <a:off x="304800" y="6410848"/>
            <a:ext cx="3581400" cy="365760"/>
          </a:xfrm>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2890346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152400"/>
            <a:ext cx="8229600" cy="1066800"/>
          </a:xfrm>
        </p:spPr>
        <p:txBody>
          <a:bodyPr/>
          <a:lstStyle/>
          <a:p>
            <a:pPr eaLnBrk="1" hangingPunct="1"/>
            <a:r>
              <a:rPr lang="en-US" smtClean="0">
                <a:solidFill>
                  <a:srgbClr val="001B54"/>
                </a:solidFill>
              </a:rPr>
              <a:t>IPEN Adolescent update - Australia</a:t>
            </a:r>
          </a:p>
        </p:txBody>
      </p:sp>
      <p:sp>
        <p:nvSpPr>
          <p:cNvPr id="19459" name="Rectangle 3"/>
          <p:cNvSpPr>
            <a:spLocks noGrp="1" noChangeArrowheads="1"/>
          </p:cNvSpPr>
          <p:nvPr>
            <p:ph sz="quarter" idx="1"/>
          </p:nvPr>
        </p:nvSpPr>
        <p:spPr>
          <a:xfrm>
            <a:off x="228600" y="1447800"/>
            <a:ext cx="8534400" cy="4781550"/>
          </a:xfrm>
        </p:spPr>
        <p:txBody>
          <a:bodyPr>
            <a:normAutofit lnSpcReduction="10000"/>
          </a:bodyPr>
          <a:lstStyle/>
          <a:p>
            <a:pPr marL="548640" lvl="1" indent="-274320" eaLnBrk="1" fontAlgn="auto" hangingPunct="1">
              <a:lnSpc>
                <a:spcPct val="90000"/>
              </a:lnSpc>
              <a:spcAft>
                <a:spcPts val="0"/>
              </a:spcAft>
              <a:buFont typeface="Wingdings"/>
              <a:buChar char=""/>
              <a:defRPr/>
            </a:pPr>
            <a:r>
              <a:rPr lang="en-US" sz="2400" dirty="0" smtClean="0"/>
              <a:t>Funding</a:t>
            </a:r>
          </a:p>
          <a:p>
            <a:pPr marL="823277" lvl="2" indent="-274320" eaLnBrk="1" fontAlgn="auto" hangingPunct="1">
              <a:lnSpc>
                <a:spcPct val="90000"/>
              </a:lnSpc>
              <a:spcAft>
                <a:spcPts val="0"/>
              </a:spcAft>
              <a:buFont typeface="Wingdings"/>
              <a:buChar char=""/>
              <a:defRPr/>
            </a:pPr>
            <a:r>
              <a:rPr lang="en-US" dirty="0" smtClean="0"/>
              <a:t>Initial plan for n=350, applying for funding to support larger study with value-adds: increased sample to 1200, addition of food </a:t>
            </a:r>
            <a:r>
              <a:rPr lang="en-US" dirty="0" err="1" smtClean="0"/>
              <a:t>env</a:t>
            </a:r>
            <a:r>
              <a:rPr lang="en-US" dirty="0" smtClean="0"/>
              <a:t>, addition of GPS, addition of pilot active transport/healthy eating intervention</a:t>
            </a:r>
          </a:p>
          <a:p>
            <a:pPr marL="823277" lvl="2" indent="-274320" eaLnBrk="1" fontAlgn="auto" hangingPunct="1">
              <a:lnSpc>
                <a:spcPct val="90000"/>
              </a:lnSpc>
              <a:spcAft>
                <a:spcPts val="0"/>
              </a:spcAft>
              <a:buFont typeface="Wingdings"/>
              <a:buChar char=""/>
              <a:defRPr/>
            </a:pPr>
            <a:r>
              <a:rPr lang="en-US" dirty="0" smtClean="0"/>
              <a:t>Currently tooling up to pilot GPS units with Year 7 and 9 students (ethics pending) with internal funds</a:t>
            </a:r>
          </a:p>
          <a:p>
            <a:pPr marL="823277" lvl="2" indent="-274320" eaLnBrk="1" fontAlgn="auto" hangingPunct="1">
              <a:lnSpc>
                <a:spcPct val="90000"/>
              </a:lnSpc>
              <a:spcAft>
                <a:spcPts val="0"/>
              </a:spcAft>
              <a:buFont typeface="Wingdings"/>
              <a:buChar char=""/>
              <a:defRPr/>
            </a:pPr>
            <a:endParaRPr lang="en-US" dirty="0"/>
          </a:p>
          <a:p>
            <a:pPr marL="548640" lvl="1" indent="-274320" eaLnBrk="1" fontAlgn="auto" hangingPunct="1">
              <a:lnSpc>
                <a:spcPct val="90000"/>
              </a:lnSpc>
              <a:spcAft>
                <a:spcPts val="0"/>
              </a:spcAft>
              <a:buFont typeface="Wingdings"/>
              <a:buChar char=""/>
              <a:defRPr/>
            </a:pPr>
            <a:r>
              <a:rPr lang="en-US" sz="2400" dirty="0" smtClean="0"/>
              <a:t>Staffing: Deakin University, Melbourne</a:t>
            </a:r>
            <a:endParaRPr lang="en-US" sz="2400" dirty="0"/>
          </a:p>
          <a:p>
            <a:pPr marL="823277" lvl="2" indent="-274320" eaLnBrk="1" fontAlgn="auto" hangingPunct="1">
              <a:lnSpc>
                <a:spcPct val="90000"/>
              </a:lnSpc>
              <a:spcAft>
                <a:spcPts val="0"/>
              </a:spcAft>
              <a:buFont typeface="Wingdings"/>
              <a:buChar char=""/>
              <a:defRPr/>
            </a:pPr>
            <a:r>
              <a:rPr lang="en-US" dirty="0" smtClean="0"/>
              <a:t>Prof Jo Salmon &amp; Dr Anna </a:t>
            </a:r>
            <a:r>
              <a:rPr lang="en-US" dirty="0" err="1" smtClean="0"/>
              <a:t>Timperio</a:t>
            </a:r>
            <a:r>
              <a:rPr lang="en-US" dirty="0" smtClean="0"/>
              <a:t>, Co-CIs</a:t>
            </a:r>
          </a:p>
          <a:p>
            <a:pPr marL="823277" lvl="2" indent="-274320" eaLnBrk="1" fontAlgn="auto" hangingPunct="1">
              <a:lnSpc>
                <a:spcPct val="90000"/>
              </a:lnSpc>
              <a:spcAft>
                <a:spcPts val="0"/>
              </a:spcAft>
              <a:buFont typeface="Wingdings"/>
              <a:buChar char=""/>
              <a:defRPr/>
            </a:pPr>
            <a:r>
              <a:rPr lang="en-US" dirty="0" smtClean="0"/>
              <a:t>Prof Ester </a:t>
            </a:r>
            <a:r>
              <a:rPr lang="en-US" dirty="0" err="1" smtClean="0"/>
              <a:t>Cerin</a:t>
            </a:r>
            <a:r>
              <a:rPr lang="en-US" dirty="0" smtClean="0"/>
              <a:t>, Dr Jenny </a:t>
            </a:r>
            <a:r>
              <a:rPr lang="en-US" dirty="0" err="1" smtClean="0"/>
              <a:t>Veitch</a:t>
            </a:r>
            <a:r>
              <a:rPr lang="en-US" dirty="0" smtClean="0"/>
              <a:t>, Dr </a:t>
            </a:r>
            <a:r>
              <a:rPr lang="en-US" dirty="0" err="1" smtClean="0"/>
              <a:t>Lukar</a:t>
            </a:r>
            <a:r>
              <a:rPr lang="en-US" dirty="0" smtClean="0"/>
              <a:t> Thornton, Dr Alison Carver, Dr Sarah McNaughton, Dr Kylie Ball, Dr Shannon Sahlqvist</a:t>
            </a:r>
          </a:p>
          <a:p>
            <a:pPr marL="823277" lvl="2" indent="-274320" eaLnBrk="1" fontAlgn="auto" hangingPunct="1">
              <a:lnSpc>
                <a:spcPct val="90000"/>
              </a:lnSpc>
              <a:spcAft>
                <a:spcPts val="0"/>
              </a:spcAft>
              <a:buFont typeface="Wingdings"/>
              <a:buChar char=""/>
              <a:defRPr/>
            </a:pPr>
            <a:endParaRPr lang="en-US" dirty="0" smtClean="0"/>
          </a:p>
          <a:p>
            <a:pPr marL="548640" lvl="1" indent="-274320" eaLnBrk="1" fontAlgn="auto" hangingPunct="1">
              <a:lnSpc>
                <a:spcPct val="90000"/>
              </a:lnSpc>
              <a:spcAft>
                <a:spcPts val="0"/>
              </a:spcAft>
              <a:buFont typeface="Wingdings"/>
              <a:buChar char=""/>
              <a:defRPr/>
            </a:pPr>
            <a:r>
              <a:rPr lang="en-US" sz="2400" dirty="0" smtClean="0"/>
              <a:t>Staffing</a:t>
            </a:r>
            <a:r>
              <a:rPr lang="en-US" sz="2400" dirty="0"/>
              <a:t>: </a:t>
            </a:r>
            <a:r>
              <a:rPr lang="en-US" sz="2400" dirty="0" err="1" smtClean="0"/>
              <a:t>Uni</a:t>
            </a:r>
            <a:r>
              <a:rPr lang="en-US" sz="2400" dirty="0" smtClean="0"/>
              <a:t> of Melbourne</a:t>
            </a:r>
          </a:p>
          <a:p>
            <a:pPr marL="823277" lvl="2" indent="-274320" eaLnBrk="1" fontAlgn="auto" hangingPunct="1">
              <a:lnSpc>
                <a:spcPct val="90000"/>
              </a:lnSpc>
              <a:spcAft>
                <a:spcPts val="0"/>
              </a:spcAft>
              <a:buFont typeface="Wingdings"/>
              <a:buChar char=""/>
              <a:defRPr/>
            </a:pPr>
            <a:r>
              <a:rPr lang="en-US" dirty="0" smtClean="0"/>
              <a:t>Prof Billie Giles-</a:t>
            </a:r>
            <a:r>
              <a:rPr lang="en-US" dirty="0" err="1" smtClean="0"/>
              <a:t>Corti</a:t>
            </a:r>
            <a:r>
              <a:rPr lang="en-US" dirty="0" smtClean="0"/>
              <a:t>, Dr Hanna Badland, Suzanne </a:t>
            </a:r>
            <a:r>
              <a:rPr lang="en-US" dirty="0" err="1" smtClean="0"/>
              <a:t>Mavoa</a:t>
            </a:r>
            <a:endParaRPr lang="en-US" dirty="0"/>
          </a:p>
          <a:p>
            <a:pPr marL="823277" lvl="2" indent="-274320" eaLnBrk="1" fontAlgn="auto" hangingPunct="1">
              <a:lnSpc>
                <a:spcPct val="90000"/>
              </a:lnSpc>
              <a:spcAft>
                <a:spcPts val="0"/>
              </a:spcAft>
              <a:buFont typeface="Wingdings"/>
              <a:buChar char=""/>
              <a:defRPr/>
            </a:pPr>
            <a:endParaRPr lang="en-US" dirty="0"/>
          </a:p>
        </p:txBody>
      </p:sp>
      <p:sp>
        <p:nvSpPr>
          <p:cNvPr id="1536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FFFFFF"/>
                </a:solidFill>
              </a:rPr>
              <a:t>IPEN Sydney 2012</a:t>
            </a:r>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15230630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2260600" y="288602"/>
            <a:ext cx="4417516" cy="6569397"/>
          </a:xfrm>
          <a:prstGeom prst="rect">
            <a:avLst/>
          </a:prstGeom>
        </p:spPr>
      </p:pic>
      <p:sp>
        <p:nvSpPr>
          <p:cNvPr id="3" name="Footer Placeholder 3"/>
          <p:cNvSpPr>
            <a:spLocks noGrp="1"/>
          </p:cNvSpPr>
          <p:nvPr>
            <p:ph type="ftr" sz="quarter" idx="11"/>
          </p:nvPr>
        </p:nvSpPr>
        <p:spPr>
          <a:xfrm>
            <a:off x="304800" y="6410848"/>
            <a:ext cx="3581400" cy="365760"/>
          </a:xfrm>
        </p:spPr>
        <p:txBody>
          <a:bodyPr/>
          <a:lstStyle/>
          <a:p>
            <a:r>
              <a:rPr lang="en-US" smtClean="0"/>
              <a:t>IPEN Sydney 2012</a:t>
            </a:r>
            <a:endParaRPr lang="en-US"/>
          </a:p>
        </p:txBody>
      </p:sp>
      <p:pic>
        <p:nvPicPr>
          <p:cNvPr id="4" name="Picture 3" descr="IPEN_logo.tif"/>
          <p:cNvPicPr>
            <a:picLocks noChangeAspect="1"/>
          </p:cNvPicPr>
          <p:nvPr/>
        </p:nvPicPr>
        <p:blipFill>
          <a:blip r:embed="rId3"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6078566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676401" y="143409"/>
            <a:ext cx="5648014" cy="6714591"/>
          </a:xfrm>
          <a:prstGeom prst="rect">
            <a:avLst/>
          </a:prstGeom>
        </p:spPr>
      </p:pic>
      <p:sp>
        <p:nvSpPr>
          <p:cNvPr id="3" name="Footer Placeholder 3"/>
          <p:cNvSpPr>
            <a:spLocks noGrp="1"/>
          </p:cNvSpPr>
          <p:nvPr>
            <p:ph type="ftr" sz="quarter" idx="11"/>
          </p:nvPr>
        </p:nvSpPr>
        <p:spPr>
          <a:xfrm>
            <a:off x="304800" y="6410848"/>
            <a:ext cx="3581400" cy="365760"/>
          </a:xfrm>
        </p:spPr>
        <p:txBody>
          <a:bodyPr/>
          <a:lstStyle/>
          <a:p>
            <a:r>
              <a:rPr lang="en-US" smtClean="0"/>
              <a:t>IPEN Sydney 2012</a:t>
            </a:r>
            <a:endParaRPr lang="en-US"/>
          </a:p>
        </p:txBody>
      </p:sp>
      <p:pic>
        <p:nvPicPr>
          <p:cNvPr id="4" name="Picture 3" descr="IPEN_logo.tif"/>
          <p:cNvPicPr>
            <a:picLocks noChangeAspect="1"/>
          </p:cNvPicPr>
          <p:nvPr/>
        </p:nvPicPr>
        <p:blipFill>
          <a:blip r:embed="rId3"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35035159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a:t>
            </a:r>
            <a:endParaRPr lang="en-US" dirty="0"/>
          </a:p>
        </p:txBody>
      </p:sp>
      <p:sp>
        <p:nvSpPr>
          <p:cNvPr id="3" name="Content Placeholder 2"/>
          <p:cNvSpPr>
            <a:spLocks noGrp="1"/>
          </p:cNvSpPr>
          <p:nvPr>
            <p:ph idx="1"/>
          </p:nvPr>
        </p:nvSpPr>
        <p:spPr/>
        <p:txBody>
          <a:bodyPr/>
          <a:lstStyle/>
          <a:p>
            <a:r>
              <a:rPr lang="en-US" dirty="0" smtClean="0"/>
              <a:t>Symposia / Oral / Poster / Invited</a:t>
            </a:r>
          </a:p>
          <a:p>
            <a:endParaRPr lang="en-US" dirty="0"/>
          </a:p>
          <a:p>
            <a:r>
              <a:rPr lang="en-US" dirty="0" smtClean="0"/>
              <a:t>Abstract sent to project coordinator and co-authors</a:t>
            </a:r>
          </a:p>
          <a:p>
            <a:r>
              <a:rPr lang="en-US" dirty="0" smtClean="0"/>
              <a:t>Information on time and location</a:t>
            </a:r>
          </a:p>
          <a:p>
            <a:r>
              <a:rPr lang="en-US" dirty="0" smtClean="0"/>
              <a:t>Approval after 7 days</a:t>
            </a:r>
            <a:endParaRPr lang="en-US" dirty="0"/>
          </a:p>
        </p:txBody>
      </p:sp>
      <p:sp>
        <p:nvSpPr>
          <p:cNvPr id="4" name="Footer Placeholder 3"/>
          <p:cNvSpPr>
            <a:spLocks noGrp="1"/>
          </p:cNvSpPr>
          <p:nvPr>
            <p:ph type="ftr" sz="quarter" idx="11"/>
          </p:nvPr>
        </p:nvSpPr>
        <p:spPr>
          <a:xfrm>
            <a:off x="304800" y="6410848"/>
            <a:ext cx="3581400" cy="365760"/>
          </a:xfrm>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28630491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a:t>
            </a:r>
            <a:endParaRPr lang="en-US" dirty="0"/>
          </a:p>
        </p:txBody>
      </p:sp>
      <p:sp>
        <p:nvSpPr>
          <p:cNvPr id="3" name="Content Placeholder 2"/>
          <p:cNvSpPr>
            <a:spLocks noGrp="1"/>
          </p:cNvSpPr>
          <p:nvPr>
            <p:ph idx="1"/>
          </p:nvPr>
        </p:nvSpPr>
        <p:spPr/>
        <p:txBody>
          <a:bodyPr/>
          <a:lstStyle/>
          <a:p>
            <a:r>
              <a:rPr lang="en-US" dirty="0" smtClean="0"/>
              <a:t>Status of manuscripts can be followed up through the website</a:t>
            </a:r>
          </a:p>
          <a:p>
            <a:r>
              <a:rPr lang="en-US" dirty="0" smtClean="0"/>
              <a:t>PDF of manuscript on the website if permitted</a:t>
            </a:r>
          </a:p>
          <a:p>
            <a:r>
              <a:rPr lang="en-US" dirty="0" smtClean="0"/>
              <a:t>Abstracts on the website</a:t>
            </a:r>
          </a:p>
          <a:p>
            <a:r>
              <a:rPr lang="en-US" dirty="0" smtClean="0"/>
              <a:t>Also non-English abstracts on the website</a:t>
            </a:r>
          </a:p>
          <a:p>
            <a:r>
              <a:rPr lang="en-US" dirty="0" smtClean="0"/>
              <a:t>Acknowledgement of IPEN NIH Grant</a:t>
            </a:r>
            <a:endParaRPr lang="en-US" dirty="0"/>
          </a:p>
        </p:txBody>
      </p:sp>
      <p:sp>
        <p:nvSpPr>
          <p:cNvPr id="4" name="Footer Placeholder 3"/>
          <p:cNvSpPr>
            <a:spLocks noGrp="1"/>
          </p:cNvSpPr>
          <p:nvPr>
            <p:ph type="ftr" sz="quarter" idx="11"/>
          </p:nvPr>
        </p:nvSpPr>
        <p:spPr>
          <a:xfrm>
            <a:off x="304800" y="6410848"/>
            <a:ext cx="3581400" cy="365760"/>
          </a:xfrm>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6610640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Pooled analyses / country specific</a:t>
            </a:r>
            <a:endParaRPr lang="en-US" dirty="0"/>
          </a:p>
        </p:txBody>
      </p:sp>
      <p:sp>
        <p:nvSpPr>
          <p:cNvPr id="3" name="Content Placeholder 2"/>
          <p:cNvSpPr>
            <a:spLocks noGrp="1"/>
          </p:cNvSpPr>
          <p:nvPr>
            <p:ph idx="1"/>
          </p:nvPr>
        </p:nvSpPr>
        <p:spPr>
          <a:xfrm>
            <a:off x="457200" y="1613302"/>
            <a:ext cx="8229600" cy="5016098"/>
          </a:xfrm>
        </p:spPr>
        <p:txBody>
          <a:bodyPr>
            <a:normAutofit fontScale="92500" lnSpcReduction="20000"/>
          </a:bodyPr>
          <a:lstStyle/>
          <a:p>
            <a:pPr marL="0" indent="0">
              <a:buNone/>
            </a:pPr>
            <a:r>
              <a:rPr lang="en-US" dirty="0" smtClean="0"/>
              <a:t>For pooled analyses</a:t>
            </a:r>
          </a:p>
          <a:p>
            <a:r>
              <a:rPr lang="en-US" dirty="0" smtClean="0"/>
              <a:t>Many high quality papers!</a:t>
            </a:r>
          </a:p>
          <a:p>
            <a:r>
              <a:rPr lang="en-US" dirty="0" smtClean="0"/>
              <a:t>Every researcher gets his/her chance</a:t>
            </a:r>
          </a:p>
          <a:p>
            <a:r>
              <a:rPr lang="en-US" dirty="0" smtClean="0"/>
              <a:t>International papers </a:t>
            </a:r>
          </a:p>
          <a:p>
            <a:endParaRPr lang="en-US" dirty="0"/>
          </a:p>
          <a:p>
            <a:pPr marL="0" indent="0">
              <a:buNone/>
            </a:pPr>
            <a:r>
              <a:rPr lang="en-US" dirty="0" smtClean="0"/>
              <a:t>For country specific analyses in 1 country</a:t>
            </a:r>
          </a:p>
          <a:p>
            <a:r>
              <a:rPr lang="en-US" dirty="0"/>
              <a:t>Each lead investigator owns the data for that country. </a:t>
            </a:r>
            <a:endParaRPr lang="en-US" dirty="0" smtClean="0"/>
          </a:p>
          <a:p>
            <a:r>
              <a:rPr lang="en-US" dirty="0" smtClean="0"/>
              <a:t>Investigators </a:t>
            </a:r>
            <a:r>
              <a:rPr lang="en-US" dirty="0"/>
              <a:t>have transferred data to the IPEN Adult Coordinating Center for pooled analyses, and each country contributing data will be involved in analyses and papers. </a:t>
            </a:r>
            <a:endParaRPr lang="en-US" dirty="0" smtClean="0"/>
          </a:p>
          <a:p>
            <a:r>
              <a:rPr lang="en-US" dirty="0" smtClean="0"/>
              <a:t>Investigators </a:t>
            </a:r>
            <a:r>
              <a:rPr lang="en-US" dirty="0"/>
              <a:t>in each country can use their own data for any purposes </a:t>
            </a:r>
            <a:r>
              <a:rPr lang="en-US" dirty="0" smtClean="0"/>
              <a:t>whatsoever</a:t>
            </a:r>
            <a:endParaRPr lang="en-US" dirty="0"/>
          </a:p>
        </p:txBody>
      </p:sp>
      <p:sp>
        <p:nvSpPr>
          <p:cNvPr id="4" name="Footer Placeholder 3"/>
          <p:cNvSpPr>
            <a:spLocks noGrp="1"/>
          </p:cNvSpPr>
          <p:nvPr>
            <p:ph type="ftr" sz="quarter" idx="11"/>
          </p:nvPr>
        </p:nvSpPr>
        <p:spPr>
          <a:xfrm>
            <a:off x="304800" y="6410848"/>
            <a:ext cx="3581400" cy="365760"/>
          </a:xfrm>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29318990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152400"/>
            <a:ext cx="8229600" cy="1066800"/>
          </a:xfrm>
        </p:spPr>
        <p:txBody>
          <a:bodyPr/>
          <a:lstStyle/>
          <a:p>
            <a:pPr eaLnBrk="1" hangingPunct="1"/>
            <a:r>
              <a:rPr lang="en-US" dirty="0" smtClean="0">
                <a:solidFill>
                  <a:srgbClr val="001B54"/>
                </a:solidFill>
              </a:rPr>
              <a:t>IPEN-Y Policy </a:t>
            </a:r>
            <a:r>
              <a:rPr lang="en-US" dirty="0" smtClean="0">
                <a:solidFill>
                  <a:srgbClr val="001B54"/>
                </a:solidFill>
              </a:rPr>
              <a:t>Dissemination (Rodrigo)</a:t>
            </a:r>
            <a:endParaRPr lang="en-US" dirty="0" smtClean="0">
              <a:solidFill>
                <a:srgbClr val="001B54"/>
              </a:solidFill>
            </a:endParaRPr>
          </a:p>
        </p:txBody>
      </p:sp>
      <p:sp>
        <p:nvSpPr>
          <p:cNvPr id="15363" name="Rectangle 3"/>
          <p:cNvSpPr>
            <a:spLocks noGrp="1" noChangeArrowheads="1"/>
          </p:cNvSpPr>
          <p:nvPr>
            <p:ph sz="quarter" idx="1"/>
          </p:nvPr>
        </p:nvSpPr>
        <p:spPr>
          <a:xfrm>
            <a:off x="533400" y="1905000"/>
            <a:ext cx="8229600" cy="4324350"/>
          </a:xfrm>
        </p:spPr>
        <p:txBody>
          <a:bodyPr/>
          <a:lstStyle/>
          <a:p>
            <a:pPr eaLnBrk="1" hangingPunct="1">
              <a:lnSpc>
                <a:spcPct val="80000"/>
              </a:lnSpc>
            </a:pPr>
            <a:r>
              <a:rPr lang="en-US" sz="2800" smtClean="0"/>
              <a:t>Pros</a:t>
            </a:r>
          </a:p>
          <a:p>
            <a:pPr lvl="1" eaLnBrk="1" hangingPunct="1">
              <a:lnSpc>
                <a:spcPct val="80000"/>
              </a:lnSpc>
            </a:pPr>
            <a:r>
              <a:rPr lang="en-US" sz="2400" smtClean="0"/>
              <a:t>Systematic approach for disseminating</a:t>
            </a:r>
          </a:p>
          <a:p>
            <a:pPr lvl="1" eaLnBrk="1" hangingPunct="1">
              <a:lnSpc>
                <a:spcPct val="80000"/>
              </a:lnSpc>
            </a:pPr>
            <a:r>
              <a:rPr lang="en-US" sz="2400" smtClean="0"/>
              <a:t>Optimize resources and expertise</a:t>
            </a:r>
          </a:p>
          <a:p>
            <a:pPr lvl="1" eaLnBrk="1" hangingPunct="1">
              <a:lnSpc>
                <a:spcPct val="80000"/>
              </a:lnSpc>
            </a:pPr>
            <a:r>
              <a:rPr lang="en-US" sz="2400" smtClean="0"/>
              <a:t>Increase awareness on built environment and PA</a:t>
            </a:r>
          </a:p>
          <a:p>
            <a:pPr lvl="1" eaLnBrk="1" hangingPunct="1">
              <a:lnSpc>
                <a:spcPct val="80000"/>
              </a:lnSpc>
            </a:pPr>
            <a:r>
              <a:rPr lang="en-US" sz="2400" smtClean="0"/>
              <a:t>Influence decisions in the decision making process </a:t>
            </a:r>
          </a:p>
          <a:p>
            <a:pPr lvl="1" eaLnBrk="1" hangingPunct="1">
              <a:lnSpc>
                <a:spcPct val="80000"/>
              </a:lnSpc>
              <a:buFont typeface="Wingdings" pitchFamily="-84" charset="2"/>
              <a:buNone/>
            </a:pPr>
            <a:endParaRPr lang="en-US" sz="2400" smtClean="0"/>
          </a:p>
          <a:p>
            <a:pPr eaLnBrk="1" hangingPunct="1">
              <a:lnSpc>
                <a:spcPct val="80000"/>
              </a:lnSpc>
            </a:pPr>
            <a:r>
              <a:rPr lang="en-US" sz="2800" smtClean="0"/>
              <a:t>Cons</a:t>
            </a:r>
            <a:endParaRPr lang="en-US" sz="1600" smtClean="0"/>
          </a:p>
          <a:p>
            <a:pPr lvl="1" eaLnBrk="1" hangingPunct="1">
              <a:lnSpc>
                <a:spcPct val="80000"/>
              </a:lnSpc>
            </a:pPr>
            <a:r>
              <a:rPr lang="en-US" smtClean="0"/>
              <a:t>Lack of expertise within the team</a:t>
            </a:r>
          </a:p>
          <a:p>
            <a:pPr lvl="1" eaLnBrk="1" hangingPunct="1">
              <a:lnSpc>
                <a:spcPct val="80000"/>
              </a:lnSpc>
            </a:pPr>
            <a:r>
              <a:rPr lang="en-US" smtClean="0"/>
              <a:t>Funding was planned to attend this need</a:t>
            </a:r>
          </a:p>
          <a:p>
            <a:pPr lvl="1" eaLnBrk="1" hangingPunct="1">
              <a:lnSpc>
                <a:spcPct val="80000"/>
              </a:lnSpc>
            </a:pPr>
            <a:r>
              <a:rPr lang="en-US" smtClean="0"/>
              <a:t>Nearly impossible standardized “contextual factors”</a:t>
            </a:r>
          </a:p>
        </p:txBody>
      </p:sp>
      <p:sp>
        <p:nvSpPr>
          <p:cNvPr id="1536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sz="1200" smtClean="0">
                <a:solidFill>
                  <a:srgbClr val="FFFFFF"/>
                </a:solidFill>
              </a:rPr>
              <a:t>IPEN Sydney 2012</a:t>
            </a:r>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12800958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solidFill>
                  <a:srgbClr val="001B54"/>
                </a:solidFill>
              </a:rPr>
              <a:t>Policy Process</a:t>
            </a:r>
          </a:p>
        </p:txBody>
      </p:sp>
      <p:sp>
        <p:nvSpPr>
          <p:cNvPr id="1638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sz="1200" smtClean="0">
                <a:solidFill>
                  <a:srgbClr val="FFFFFF"/>
                </a:solidFill>
              </a:rPr>
              <a:t>IPEN Sydney 2012</a:t>
            </a:r>
          </a:p>
        </p:txBody>
      </p:sp>
      <p:pic>
        <p:nvPicPr>
          <p:cNvPr id="1638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7988"/>
            <a:ext cx="8458200"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6561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152400"/>
            <a:ext cx="8229600" cy="1066800"/>
          </a:xfrm>
        </p:spPr>
        <p:txBody>
          <a:bodyPr/>
          <a:lstStyle/>
          <a:p>
            <a:pPr eaLnBrk="1" hangingPunct="1"/>
            <a:r>
              <a:rPr lang="en-US" smtClean="0">
                <a:solidFill>
                  <a:srgbClr val="001B54"/>
                </a:solidFill>
              </a:rPr>
              <a:t>IPEN-Y Policy Dissemination</a:t>
            </a:r>
          </a:p>
        </p:txBody>
      </p:sp>
      <p:sp>
        <p:nvSpPr>
          <p:cNvPr id="17411" name="Rectangle 3"/>
          <p:cNvSpPr>
            <a:spLocks noGrp="1" noChangeArrowheads="1"/>
          </p:cNvSpPr>
          <p:nvPr>
            <p:ph sz="quarter" idx="1"/>
          </p:nvPr>
        </p:nvSpPr>
        <p:spPr>
          <a:xfrm>
            <a:off x="533400" y="1905000"/>
            <a:ext cx="8229600" cy="4324350"/>
          </a:xfrm>
        </p:spPr>
        <p:txBody>
          <a:bodyPr/>
          <a:lstStyle/>
          <a:p>
            <a:pPr eaLnBrk="1" hangingPunct="1">
              <a:lnSpc>
                <a:spcPct val="80000"/>
              </a:lnSpc>
            </a:pPr>
            <a:r>
              <a:rPr lang="en-US" sz="2800" smtClean="0"/>
              <a:t>Problem</a:t>
            </a:r>
          </a:p>
          <a:p>
            <a:pPr lvl="1" eaLnBrk="1" hangingPunct="1">
              <a:lnSpc>
                <a:spcPct val="80000"/>
              </a:lnSpc>
            </a:pPr>
            <a:r>
              <a:rPr lang="en-US" sz="2400" smtClean="0"/>
              <a:t>Physical inactivity</a:t>
            </a:r>
          </a:p>
          <a:p>
            <a:pPr lvl="1" eaLnBrk="1" hangingPunct="1">
              <a:lnSpc>
                <a:spcPct val="80000"/>
              </a:lnSpc>
            </a:pPr>
            <a:r>
              <a:rPr lang="en-US" sz="2400" smtClean="0"/>
              <a:t>Other health outcomes are more “attractive”</a:t>
            </a:r>
          </a:p>
          <a:p>
            <a:pPr lvl="1" eaLnBrk="1" hangingPunct="1">
              <a:lnSpc>
                <a:spcPct val="80000"/>
              </a:lnSpc>
              <a:buFont typeface="Wingdings" pitchFamily="-84" charset="2"/>
              <a:buNone/>
            </a:pPr>
            <a:endParaRPr lang="en-US" sz="2400" smtClean="0"/>
          </a:p>
          <a:p>
            <a:pPr eaLnBrk="1" hangingPunct="1">
              <a:lnSpc>
                <a:spcPct val="80000"/>
              </a:lnSpc>
            </a:pPr>
            <a:r>
              <a:rPr lang="en-US" sz="2800" smtClean="0"/>
              <a:t>Policy(ies) and Politics</a:t>
            </a:r>
            <a:endParaRPr lang="en-US" sz="1600" smtClean="0"/>
          </a:p>
          <a:p>
            <a:pPr lvl="1" eaLnBrk="1" hangingPunct="1">
              <a:lnSpc>
                <a:spcPct val="80000"/>
              </a:lnSpc>
            </a:pPr>
            <a:r>
              <a:rPr lang="en-US" smtClean="0"/>
              <a:t>Clear message (guided by results)</a:t>
            </a:r>
          </a:p>
          <a:p>
            <a:pPr lvl="1" eaLnBrk="1" hangingPunct="1">
              <a:lnSpc>
                <a:spcPct val="80000"/>
              </a:lnSpc>
            </a:pPr>
            <a:r>
              <a:rPr lang="en-US" smtClean="0"/>
              <a:t>Local, National and International policies (layers of complexity)</a:t>
            </a:r>
          </a:p>
          <a:p>
            <a:pPr eaLnBrk="1" hangingPunct="1">
              <a:lnSpc>
                <a:spcPct val="80000"/>
              </a:lnSpc>
            </a:pPr>
            <a:r>
              <a:rPr lang="en-US" sz="2800" smtClean="0"/>
              <a:t>Window of opportunity</a:t>
            </a:r>
            <a:endParaRPr lang="en-US" sz="600" smtClean="0"/>
          </a:p>
          <a:p>
            <a:pPr lvl="1" eaLnBrk="1" hangingPunct="1">
              <a:lnSpc>
                <a:spcPct val="80000"/>
              </a:lnSpc>
            </a:pPr>
            <a:r>
              <a:rPr lang="en-US" smtClean="0"/>
              <a:t>Define level of influence</a:t>
            </a:r>
          </a:p>
        </p:txBody>
      </p:sp>
      <p:sp>
        <p:nvSpPr>
          <p:cNvPr id="1741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sz="1200" smtClean="0">
                <a:solidFill>
                  <a:srgbClr val="FFFFFF"/>
                </a:solidFill>
              </a:rPr>
              <a:t>IPEN Sydney 2012</a:t>
            </a:r>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15831309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90513" y="228600"/>
            <a:ext cx="8534400" cy="758825"/>
          </a:xfrm>
        </p:spPr>
        <p:txBody>
          <a:bodyPr/>
          <a:lstStyle/>
          <a:p>
            <a:pPr eaLnBrk="1" hangingPunct="1"/>
            <a:r>
              <a:rPr lang="en-US" smtClean="0">
                <a:solidFill>
                  <a:srgbClr val="001B54"/>
                </a:solidFill>
              </a:rPr>
              <a:t>Dissemination of Evidence-Based Policy  </a:t>
            </a:r>
          </a:p>
        </p:txBody>
      </p:sp>
      <p:sp>
        <p:nvSpPr>
          <p:cNvPr id="1843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sz="1200" smtClean="0">
                <a:solidFill>
                  <a:srgbClr val="FFFFFF"/>
                </a:solidFill>
              </a:rPr>
              <a:t>IPEN Sydney 2012</a:t>
            </a:r>
          </a:p>
        </p:txBody>
      </p:sp>
      <p:pic>
        <p:nvPicPr>
          <p:cNvPr id="1843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6870700"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8709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52400"/>
            <a:ext cx="8229600" cy="1066800"/>
          </a:xfrm>
        </p:spPr>
        <p:txBody>
          <a:bodyPr/>
          <a:lstStyle/>
          <a:p>
            <a:pPr eaLnBrk="1" hangingPunct="1"/>
            <a:r>
              <a:rPr lang="en-US" smtClean="0">
                <a:solidFill>
                  <a:srgbClr val="001B54"/>
                </a:solidFill>
              </a:rPr>
              <a:t>IPEN-Y Policy Dissemination</a:t>
            </a:r>
          </a:p>
        </p:txBody>
      </p:sp>
      <p:sp>
        <p:nvSpPr>
          <p:cNvPr id="19459" name="Rectangle 3"/>
          <p:cNvSpPr>
            <a:spLocks noGrp="1" noChangeArrowheads="1"/>
          </p:cNvSpPr>
          <p:nvPr>
            <p:ph sz="quarter" idx="1"/>
          </p:nvPr>
        </p:nvSpPr>
        <p:spPr>
          <a:xfrm>
            <a:off x="533400" y="1905000"/>
            <a:ext cx="8229600" cy="4324350"/>
          </a:xfrm>
        </p:spPr>
        <p:txBody>
          <a:bodyPr/>
          <a:lstStyle/>
          <a:p>
            <a:pPr eaLnBrk="1" hangingPunct="1">
              <a:lnSpc>
                <a:spcPct val="80000"/>
              </a:lnSpc>
            </a:pPr>
            <a:r>
              <a:rPr lang="en-US" sz="2800" smtClean="0"/>
              <a:t>Tools</a:t>
            </a:r>
          </a:p>
          <a:p>
            <a:pPr lvl="1" eaLnBrk="1" hangingPunct="1">
              <a:lnSpc>
                <a:spcPct val="80000"/>
              </a:lnSpc>
            </a:pPr>
            <a:r>
              <a:rPr lang="en-US" sz="2400" smtClean="0"/>
              <a:t>Briefs</a:t>
            </a:r>
          </a:p>
          <a:p>
            <a:pPr lvl="1" eaLnBrk="1" hangingPunct="1">
              <a:lnSpc>
                <a:spcPct val="80000"/>
              </a:lnSpc>
            </a:pPr>
            <a:r>
              <a:rPr lang="en-US" sz="2400" smtClean="0"/>
              <a:t>Testimonies</a:t>
            </a:r>
          </a:p>
          <a:p>
            <a:pPr lvl="1" eaLnBrk="1" hangingPunct="1">
              <a:lnSpc>
                <a:spcPct val="80000"/>
              </a:lnSpc>
              <a:buFont typeface="Wingdings" pitchFamily="-84" charset="2"/>
              <a:buNone/>
            </a:pPr>
            <a:endParaRPr lang="en-US" sz="2400" smtClean="0"/>
          </a:p>
          <a:p>
            <a:pPr eaLnBrk="1" hangingPunct="1">
              <a:lnSpc>
                <a:spcPct val="80000"/>
              </a:lnSpc>
            </a:pPr>
            <a:r>
              <a:rPr lang="en-US" sz="2800" smtClean="0"/>
              <a:t>Define and targeting the audience</a:t>
            </a:r>
            <a:endParaRPr lang="en-US" sz="1600" smtClean="0"/>
          </a:p>
          <a:p>
            <a:pPr lvl="1" eaLnBrk="1" hangingPunct="1">
              <a:lnSpc>
                <a:spcPct val="80000"/>
              </a:lnSpc>
            </a:pPr>
            <a:r>
              <a:rPr lang="en-US" smtClean="0"/>
              <a:t>Local, National and International Level</a:t>
            </a:r>
          </a:p>
          <a:p>
            <a:pPr lvl="1" eaLnBrk="1" hangingPunct="1">
              <a:lnSpc>
                <a:spcPct val="80000"/>
              </a:lnSpc>
            </a:pPr>
            <a:r>
              <a:rPr lang="en-US" smtClean="0"/>
              <a:t>Clear message (guided by results)</a:t>
            </a:r>
          </a:p>
          <a:p>
            <a:pPr lvl="1" eaLnBrk="1" hangingPunct="1">
              <a:lnSpc>
                <a:spcPct val="80000"/>
              </a:lnSpc>
            </a:pPr>
            <a:r>
              <a:rPr lang="en-US" smtClean="0"/>
              <a:t>Find a “champion” for the massage</a:t>
            </a:r>
          </a:p>
          <a:p>
            <a:pPr eaLnBrk="1" hangingPunct="1">
              <a:lnSpc>
                <a:spcPct val="80000"/>
              </a:lnSpc>
              <a:buFont typeface="Wingdings 2" pitchFamily="-84" charset="2"/>
              <a:buNone/>
            </a:pPr>
            <a:endParaRPr lang="en-US" sz="2800" smtClean="0"/>
          </a:p>
          <a:p>
            <a:pPr eaLnBrk="1" hangingPunct="1">
              <a:lnSpc>
                <a:spcPct val="80000"/>
              </a:lnSpc>
            </a:pPr>
            <a:r>
              <a:rPr lang="en-US" sz="2800" smtClean="0"/>
              <a:t>Funding</a:t>
            </a:r>
            <a:endParaRPr lang="en-US" sz="1600" smtClean="0"/>
          </a:p>
          <a:p>
            <a:pPr lvl="1" eaLnBrk="1" hangingPunct="1">
              <a:lnSpc>
                <a:spcPct val="80000"/>
              </a:lnSpc>
            </a:pPr>
            <a:r>
              <a:rPr lang="en-US" smtClean="0"/>
              <a:t>Non-profit organizations</a:t>
            </a:r>
          </a:p>
          <a:p>
            <a:pPr lvl="1" eaLnBrk="1" hangingPunct="1">
              <a:lnSpc>
                <a:spcPct val="80000"/>
              </a:lnSpc>
              <a:buFont typeface="Wingdings" pitchFamily="-84" charset="2"/>
              <a:buNone/>
            </a:pPr>
            <a:endParaRPr lang="en-US" smtClean="0"/>
          </a:p>
        </p:txBody>
      </p:sp>
      <p:sp>
        <p:nvSpPr>
          <p:cNvPr id="1946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sz="1200" smtClean="0">
                <a:solidFill>
                  <a:srgbClr val="FFFFFF"/>
                </a:solidFill>
              </a:rPr>
              <a:t>IPEN Sydney 2012</a:t>
            </a:r>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4208056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152400"/>
            <a:ext cx="8229600" cy="1066800"/>
          </a:xfrm>
        </p:spPr>
        <p:txBody>
          <a:bodyPr/>
          <a:lstStyle/>
          <a:p>
            <a:pPr eaLnBrk="1" hangingPunct="1"/>
            <a:r>
              <a:rPr lang="en-US" smtClean="0">
                <a:solidFill>
                  <a:srgbClr val="001B54"/>
                </a:solidFill>
              </a:rPr>
              <a:t>IPEN Adolescent update - Australia</a:t>
            </a:r>
          </a:p>
        </p:txBody>
      </p:sp>
      <p:sp>
        <p:nvSpPr>
          <p:cNvPr id="19459" name="Rectangle 3"/>
          <p:cNvSpPr>
            <a:spLocks noGrp="1" noChangeArrowheads="1"/>
          </p:cNvSpPr>
          <p:nvPr>
            <p:ph sz="quarter" idx="1"/>
          </p:nvPr>
        </p:nvSpPr>
        <p:spPr>
          <a:xfrm>
            <a:off x="304800" y="1371600"/>
            <a:ext cx="8610600" cy="4857750"/>
          </a:xfrm>
        </p:spPr>
        <p:txBody>
          <a:bodyPr>
            <a:normAutofit lnSpcReduction="10000"/>
          </a:bodyPr>
          <a:lstStyle/>
          <a:p>
            <a:pPr marL="548640" lvl="1" indent="-274320" eaLnBrk="1" fontAlgn="auto" hangingPunct="1">
              <a:lnSpc>
                <a:spcPct val="90000"/>
              </a:lnSpc>
              <a:spcAft>
                <a:spcPts val="0"/>
              </a:spcAft>
              <a:buFont typeface="Wingdings"/>
              <a:buChar char=""/>
              <a:defRPr/>
            </a:pPr>
            <a:r>
              <a:rPr lang="en-US" sz="2400" dirty="0" smtClean="0"/>
              <a:t>Training needs –not needed</a:t>
            </a:r>
            <a:endParaRPr lang="en-US" sz="2400" dirty="0"/>
          </a:p>
          <a:p>
            <a:pPr marL="822960" lvl="2" eaLnBrk="1" fontAlgn="auto" hangingPunct="1">
              <a:lnSpc>
                <a:spcPct val="90000"/>
              </a:lnSpc>
              <a:spcAft>
                <a:spcPts val="0"/>
              </a:spcAft>
              <a:buClr>
                <a:schemeClr val="accent3"/>
              </a:buClr>
              <a:buFont typeface="Wingdings 2"/>
              <a:buChar char=""/>
              <a:defRPr/>
            </a:pPr>
            <a:r>
              <a:rPr lang="en-US" dirty="0" smtClean="0"/>
              <a:t>Accelerometer (Deakin)</a:t>
            </a:r>
            <a:endParaRPr lang="en-US" dirty="0"/>
          </a:p>
          <a:p>
            <a:pPr marL="822960" lvl="2" eaLnBrk="1" fontAlgn="auto" hangingPunct="1">
              <a:lnSpc>
                <a:spcPct val="90000"/>
              </a:lnSpc>
              <a:spcAft>
                <a:spcPts val="0"/>
              </a:spcAft>
              <a:buClr>
                <a:schemeClr val="accent3"/>
              </a:buClr>
              <a:buFont typeface="Wingdings 2"/>
              <a:buChar char=""/>
              <a:defRPr/>
            </a:pPr>
            <a:r>
              <a:rPr lang="en-US" dirty="0" smtClean="0"/>
              <a:t>GIS (</a:t>
            </a:r>
            <a:r>
              <a:rPr lang="en-US" dirty="0" err="1" smtClean="0"/>
              <a:t>Uni</a:t>
            </a:r>
            <a:r>
              <a:rPr lang="en-US" dirty="0" smtClean="0"/>
              <a:t> </a:t>
            </a:r>
            <a:r>
              <a:rPr lang="en-US" dirty="0" err="1" smtClean="0"/>
              <a:t>Melb</a:t>
            </a:r>
            <a:r>
              <a:rPr lang="en-US" dirty="0" smtClean="0"/>
              <a:t>)</a:t>
            </a:r>
          </a:p>
          <a:p>
            <a:pPr marL="822960" lvl="2" eaLnBrk="1" fontAlgn="auto" hangingPunct="1">
              <a:lnSpc>
                <a:spcPct val="90000"/>
              </a:lnSpc>
              <a:spcAft>
                <a:spcPts val="0"/>
              </a:spcAft>
              <a:buClr>
                <a:schemeClr val="accent3"/>
              </a:buClr>
              <a:buFont typeface="Wingdings 2"/>
              <a:buChar char=""/>
              <a:defRPr/>
            </a:pPr>
            <a:endParaRPr lang="en-US" dirty="0"/>
          </a:p>
          <a:p>
            <a:pPr marL="548640" lvl="1" indent="-274320" eaLnBrk="1" fontAlgn="auto" hangingPunct="1">
              <a:lnSpc>
                <a:spcPct val="90000"/>
              </a:lnSpc>
              <a:spcAft>
                <a:spcPts val="0"/>
              </a:spcAft>
              <a:buFont typeface="Wingdings"/>
              <a:buChar char=""/>
              <a:defRPr/>
            </a:pPr>
            <a:r>
              <a:rPr lang="en-US" sz="2400" dirty="0"/>
              <a:t>Materials </a:t>
            </a:r>
            <a:r>
              <a:rPr lang="en-US" sz="2400" dirty="0" smtClean="0"/>
              <a:t>preparation – not needed</a:t>
            </a:r>
            <a:endParaRPr lang="en-US" sz="2400" dirty="0"/>
          </a:p>
          <a:p>
            <a:pPr marL="822960" lvl="2" eaLnBrk="1" fontAlgn="auto" hangingPunct="1">
              <a:lnSpc>
                <a:spcPct val="90000"/>
              </a:lnSpc>
              <a:spcAft>
                <a:spcPts val="0"/>
              </a:spcAft>
              <a:buClr>
                <a:schemeClr val="accent3"/>
              </a:buClr>
              <a:buFont typeface="Wingdings 2"/>
              <a:buChar char=""/>
              <a:defRPr/>
            </a:pPr>
            <a:r>
              <a:rPr lang="en-US" dirty="0"/>
              <a:t>Survey </a:t>
            </a:r>
            <a:r>
              <a:rPr lang="en-US" dirty="0" smtClean="0"/>
              <a:t>translation</a:t>
            </a:r>
          </a:p>
          <a:p>
            <a:pPr marL="822960" lvl="2" eaLnBrk="1" fontAlgn="auto" hangingPunct="1">
              <a:lnSpc>
                <a:spcPct val="90000"/>
              </a:lnSpc>
              <a:spcAft>
                <a:spcPts val="0"/>
              </a:spcAft>
              <a:buClr>
                <a:schemeClr val="accent3"/>
              </a:buClr>
              <a:buFont typeface="Wingdings 2"/>
              <a:buChar char=""/>
              <a:defRPr/>
            </a:pPr>
            <a:endParaRPr lang="en-US" dirty="0"/>
          </a:p>
          <a:p>
            <a:pPr marL="548640" lvl="1" indent="-274320" eaLnBrk="1" fontAlgn="auto" hangingPunct="1">
              <a:lnSpc>
                <a:spcPct val="90000"/>
              </a:lnSpc>
              <a:spcAft>
                <a:spcPts val="0"/>
              </a:spcAft>
              <a:buFont typeface="Wingdings"/>
              <a:buChar char=""/>
              <a:defRPr/>
            </a:pPr>
            <a:r>
              <a:rPr lang="en-US" sz="2400" dirty="0" smtClean="0"/>
              <a:t>GIS &amp; Neighborhood selection</a:t>
            </a:r>
          </a:p>
          <a:p>
            <a:pPr marL="823277" lvl="2" indent="-274320" eaLnBrk="1" fontAlgn="auto" hangingPunct="1">
              <a:lnSpc>
                <a:spcPct val="110000"/>
              </a:lnSpc>
              <a:spcAft>
                <a:spcPts val="0"/>
              </a:spcAft>
              <a:buFont typeface="Wingdings"/>
              <a:buChar char=""/>
              <a:defRPr/>
            </a:pPr>
            <a:r>
              <a:rPr lang="en-US" dirty="0" err="1" smtClean="0"/>
              <a:t>Neighbourhoods</a:t>
            </a:r>
            <a:r>
              <a:rPr lang="en-US" dirty="0" smtClean="0"/>
              <a:t> selected last year based on walkability score (hi/low SEP; hi/low walkability quadrants identified)</a:t>
            </a:r>
          </a:p>
          <a:p>
            <a:pPr marL="823277" lvl="2" indent="-274320" eaLnBrk="1" fontAlgn="auto" hangingPunct="1">
              <a:lnSpc>
                <a:spcPct val="90000"/>
              </a:lnSpc>
              <a:spcAft>
                <a:spcPts val="0"/>
              </a:spcAft>
              <a:buFont typeface="Wingdings"/>
              <a:buChar char=""/>
              <a:defRPr/>
            </a:pPr>
            <a:endParaRPr lang="en-US" dirty="0"/>
          </a:p>
          <a:p>
            <a:pPr marL="548640" lvl="1" indent="-274320" eaLnBrk="1" fontAlgn="auto" hangingPunct="1">
              <a:lnSpc>
                <a:spcPct val="90000"/>
              </a:lnSpc>
              <a:spcAft>
                <a:spcPts val="0"/>
              </a:spcAft>
              <a:buFont typeface="Wingdings"/>
              <a:buChar char=""/>
              <a:defRPr/>
            </a:pPr>
            <a:r>
              <a:rPr lang="en-US" sz="2400" dirty="0"/>
              <a:t>Participant recruitment &amp; data collection</a:t>
            </a:r>
          </a:p>
          <a:p>
            <a:pPr marL="823277" lvl="2" indent="-274320" eaLnBrk="1" fontAlgn="auto" hangingPunct="1">
              <a:lnSpc>
                <a:spcPct val="90000"/>
              </a:lnSpc>
              <a:spcAft>
                <a:spcPts val="0"/>
              </a:spcAft>
              <a:buFont typeface="Wingdings"/>
              <a:buChar char=""/>
              <a:defRPr/>
            </a:pPr>
            <a:r>
              <a:rPr lang="en-US" dirty="0"/>
              <a:t>Participants to be recruited through </a:t>
            </a:r>
            <a:r>
              <a:rPr lang="en-US" dirty="0" smtClean="0"/>
              <a:t>schools, targeting Year 7 and 9 students (13 &amp; 15 </a:t>
            </a:r>
            <a:r>
              <a:rPr lang="en-US" dirty="0" err="1" smtClean="0"/>
              <a:t>yrs</a:t>
            </a:r>
            <a:r>
              <a:rPr lang="en-US" dirty="0" smtClean="0"/>
              <a:t>)</a:t>
            </a:r>
          </a:p>
          <a:p>
            <a:pPr marL="823277" lvl="2" indent="-274320" eaLnBrk="1" fontAlgn="auto" hangingPunct="1">
              <a:lnSpc>
                <a:spcPct val="90000"/>
              </a:lnSpc>
              <a:spcAft>
                <a:spcPts val="0"/>
              </a:spcAft>
              <a:buFont typeface="Wingdings"/>
              <a:buChar char=""/>
              <a:defRPr/>
            </a:pPr>
            <a:r>
              <a:rPr lang="en-US" dirty="0" smtClean="0"/>
              <a:t>GT3X+, GPS, </a:t>
            </a:r>
            <a:r>
              <a:rPr lang="en-US" dirty="0" err="1" smtClean="0"/>
              <a:t>activPAL</a:t>
            </a:r>
            <a:r>
              <a:rPr lang="en-US" dirty="0" smtClean="0"/>
              <a:t>, survey (self-report, proxy-report) </a:t>
            </a:r>
            <a:endParaRPr lang="en-US" dirty="0"/>
          </a:p>
        </p:txBody>
      </p:sp>
      <p:sp>
        <p:nvSpPr>
          <p:cNvPr id="163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FFFFFF"/>
                </a:solidFill>
              </a:rPr>
              <a:t>IPEN Sydney 2012</a:t>
            </a:r>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18386086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Lesson learned from IPEN Adult</a:t>
            </a:r>
          </a:p>
        </p:txBody>
      </p:sp>
      <p:sp>
        <p:nvSpPr>
          <p:cNvPr id="30723" name="Rectangle 3"/>
          <p:cNvSpPr>
            <a:spLocks noGrp="1" noChangeArrowheads="1"/>
          </p:cNvSpPr>
          <p:nvPr>
            <p:ph sz="quarter" idx="1"/>
          </p:nvPr>
        </p:nvSpPr>
        <p:spPr/>
        <p:txBody>
          <a:bodyPr/>
          <a:lstStyle/>
          <a:p>
            <a:pPr>
              <a:lnSpc>
                <a:spcPct val="90000"/>
              </a:lnSpc>
            </a:pPr>
            <a:r>
              <a:rPr lang="en-US" sz="2800" dirty="0"/>
              <a:t>Investigators visited CC</a:t>
            </a:r>
          </a:p>
          <a:p>
            <a:pPr>
              <a:lnSpc>
                <a:spcPct val="90000"/>
              </a:lnSpc>
            </a:pPr>
            <a:r>
              <a:rPr lang="en-US" sz="2800" dirty="0" smtClean="0"/>
              <a:t>Brazil</a:t>
            </a:r>
            <a:endParaRPr lang="en-US" sz="2800" dirty="0"/>
          </a:p>
          <a:p>
            <a:pPr lvl="1">
              <a:lnSpc>
                <a:spcPct val="90000"/>
              </a:lnSpc>
            </a:pPr>
            <a:r>
              <a:rPr lang="en-US" sz="2400" dirty="0"/>
              <a:t>Managing field workers</a:t>
            </a:r>
          </a:p>
          <a:p>
            <a:pPr>
              <a:lnSpc>
                <a:spcPct val="90000"/>
              </a:lnSpc>
            </a:pPr>
            <a:r>
              <a:rPr lang="en-US" sz="2800" dirty="0"/>
              <a:t>Denmark</a:t>
            </a:r>
          </a:p>
          <a:p>
            <a:pPr lvl="1">
              <a:lnSpc>
                <a:spcPct val="90000"/>
              </a:lnSpc>
            </a:pPr>
            <a:r>
              <a:rPr lang="en-US" sz="2400" dirty="0"/>
              <a:t>Working with municipality</a:t>
            </a:r>
          </a:p>
          <a:p>
            <a:pPr>
              <a:lnSpc>
                <a:spcPct val="90000"/>
              </a:lnSpc>
            </a:pPr>
            <a:r>
              <a:rPr lang="en-US" sz="2800" dirty="0"/>
              <a:t>Hong Kong</a:t>
            </a:r>
          </a:p>
          <a:p>
            <a:pPr lvl="1">
              <a:lnSpc>
                <a:spcPct val="90000"/>
              </a:lnSpc>
            </a:pPr>
            <a:r>
              <a:rPr lang="en-US" sz="2400" dirty="0"/>
              <a:t>Alternative recruitment methods</a:t>
            </a:r>
          </a:p>
          <a:p>
            <a:pPr>
              <a:lnSpc>
                <a:spcPct val="90000"/>
              </a:lnSpc>
            </a:pPr>
            <a:r>
              <a:rPr lang="en-US" sz="2800" dirty="0" smtClean="0"/>
              <a:t>Photos of neighborhoods</a:t>
            </a:r>
            <a:endParaRPr lang="en-US" sz="2800" dirty="0" smtClean="0"/>
          </a:p>
          <a:p>
            <a:pPr>
              <a:lnSpc>
                <a:spcPct val="90000"/>
              </a:lnSpc>
            </a:pPr>
            <a:r>
              <a:rPr lang="en-US" sz="2800" dirty="0" smtClean="0"/>
              <a:t>Others</a:t>
            </a:r>
            <a:r>
              <a:rPr lang="en-US" sz="2800" dirty="0"/>
              <a:t>??</a:t>
            </a:r>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Other opportunities???</a:t>
            </a:r>
          </a:p>
        </p:txBody>
      </p:sp>
      <p:sp>
        <p:nvSpPr>
          <p:cNvPr id="31747" name="Rectangle 3"/>
          <p:cNvSpPr>
            <a:spLocks noGrp="1" noChangeArrowheads="1"/>
          </p:cNvSpPr>
          <p:nvPr>
            <p:ph sz="quarter" idx="1"/>
          </p:nvPr>
        </p:nvSpPr>
        <p:spPr/>
        <p:txBody>
          <a:bodyPr/>
          <a:lstStyle/>
          <a:p>
            <a:endParaRPr lang="en-US" dirty="0" smtClean="0"/>
          </a:p>
          <a:p>
            <a:r>
              <a:rPr lang="en-US" dirty="0" smtClean="0"/>
              <a:t>Cultural </a:t>
            </a:r>
            <a:r>
              <a:rPr lang="en-US" dirty="0" smtClean="0"/>
              <a:t>issues</a:t>
            </a:r>
          </a:p>
          <a:p>
            <a:r>
              <a:rPr lang="en-US" dirty="0" smtClean="0"/>
              <a:t>Economic evaluations</a:t>
            </a:r>
            <a:endParaRPr lang="en-US" dirty="0"/>
          </a:p>
          <a:p>
            <a:r>
              <a:rPr lang="en-US" dirty="0"/>
              <a:t>Street audits</a:t>
            </a:r>
          </a:p>
          <a:p>
            <a:r>
              <a:rPr lang="en-US" dirty="0"/>
              <a:t>GPS</a:t>
            </a:r>
          </a:p>
        </p:txBody>
      </p:sp>
      <p:sp>
        <p:nvSpPr>
          <p:cNvPr id="4" name="Footer Placeholder 3"/>
          <p:cNvSpPr>
            <a:spLocks noGrp="1"/>
          </p:cNvSpPr>
          <p:nvPr>
            <p:ph type="ftr" sz="quarter" idx="11"/>
          </p:nvPr>
        </p:nvSpPr>
        <p:spPr/>
        <p:txBody>
          <a:bodyPr/>
          <a:lstStyle/>
          <a:p>
            <a:r>
              <a:rPr lang="en-US" smtClean="0"/>
              <a:t>IPEN Sydney 2012</a:t>
            </a:r>
            <a:endParaRPr lang="en-US"/>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Footer Placeholder 2"/>
          <p:cNvSpPr>
            <a:spLocks noGrp="1"/>
          </p:cNvSpPr>
          <p:nvPr>
            <p:ph type="ftr" sz="quarter" idx="11"/>
          </p:nvPr>
        </p:nvSpPr>
        <p:spPr/>
        <p:txBody>
          <a:bodyPr/>
          <a:lstStyle/>
          <a:p>
            <a:r>
              <a:rPr lang="en-US" smtClean="0"/>
              <a:t>IPEN Sydney 2012</a:t>
            </a:r>
            <a:endParaRPr lang="en-US"/>
          </a:p>
        </p:txBody>
      </p:sp>
      <p:pic>
        <p:nvPicPr>
          <p:cNvPr id="5" name="Content Placeholder 4" descr="P5051486"/>
          <p:cNvPicPr>
            <a:picLocks noGrp="1" noChangeAspect="1" noChangeArrowheads="1"/>
          </p:cNvPicPr>
          <p:nvPr>
            <p:ph sz="quarter" idx="1"/>
          </p:nvPr>
        </p:nvPicPr>
        <p:blipFill>
          <a:blip r:embed="rId2" cstate="print">
            <a:lum contrast="18000"/>
          </a:blip>
          <a:srcRect t="8688" b="13629"/>
          <a:stretch>
            <a:fillRect/>
          </a:stretch>
        </p:blipFill>
        <p:spPr bwMode="auto">
          <a:xfrm>
            <a:off x="914400" y="1524000"/>
            <a:ext cx="7454981" cy="434344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Tracking Database</a:t>
            </a:r>
            <a:endParaRPr lang="en-US" dirty="0"/>
          </a:p>
        </p:txBody>
      </p:sp>
      <p:sp>
        <p:nvSpPr>
          <p:cNvPr id="3" name="Footer Placeholder 2"/>
          <p:cNvSpPr>
            <a:spLocks noGrp="1"/>
          </p:cNvSpPr>
          <p:nvPr>
            <p:ph type="ftr" sz="quarter" idx="11"/>
          </p:nvPr>
        </p:nvSpPr>
        <p:spPr/>
        <p:txBody>
          <a:bodyPr/>
          <a:lstStyle/>
          <a:p>
            <a:r>
              <a:rPr lang="en-US" smtClean="0"/>
              <a:t>IPEN Sydney 2012</a:t>
            </a:r>
            <a:endParaRPr lang="en-US"/>
          </a:p>
        </p:txBody>
      </p:sp>
      <p:pic>
        <p:nvPicPr>
          <p:cNvPr id="2052" name="Picture 4"/>
          <p:cNvPicPr>
            <a:picLocks noGrp="1" noChangeAspect="1" noChangeArrowheads="1"/>
          </p:cNvPicPr>
          <p:nvPr>
            <p:ph sz="quarter" idx="1"/>
          </p:nvPr>
        </p:nvPicPr>
        <p:blipFill>
          <a:blip r:embed="rId2" cstate="print"/>
          <a:srcRect l="10212" t="12857" r="1153" b="7143"/>
          <a:stretch>
            <a:fillRect/>
          </a:stretch>
        </p:blipFill>
        <p:spPr bwMode="auto">
          <a:xfrm>
            <a:off x="228600" y="1524000"/>
            <a:ext cx="8678091" cy="475488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Wear log &amp; Instruction examples</a:t>
            </a:r>
            <a:endParaRPr lang="en-US" dirty="0"/>
          </a:p>
        </p:txBody>
      </p:sp>
      <p:sp>
        <p:nvSpPr>
          <p:cNvPr id="3" name="Footer Placeholder 2"/>
          <p:cNvSpPr>
            <a:spLocks noGrp="1"/>
          </p:cNvSpPr>
          <p:nvPr>
            <p:ph type="ftr" sz="quarter" idx="11"/>
          </p:nvPr>
        </p:nvSpPr>
        <p:spPr/>
        <p:txBody>
          <a:bodyPr/>
          <a:lstStyle/>
          <a:p>
            <a:r>
              <a:rPr lang="en-US" smtClean="0"/>
              <a:t>IPEN Sydney 2012</a:t>
            </a:r>
            <a:endParaRPr lang="en-US"/>
          </a:p>
        </p:txBody>
      </p:sp>
      <p:pic>
        <p:nvPicPr>
          <p:cNvPr id="70659" name="Picture 3"/>
          <p:cNvPicPr>
            <a:picLocks noGrp="1" noChangeAspect="1" noChangeArrowheads="1"/>
          </p:cNvPicPr>
          <p:nvPr>
            <p:ph sz="quarter" idx="1"/>
          </p:nvPr>
        </p:nvPicPr>
        <p:blipFill>
          <a:blip r:embed="rId2" cstate="print"/>
          <a:srcRect l="34287" t="16598" r="33838" b="8403"/>
          <a:stretch>
            <a:fillRect/>
          </a:stretch>
        </p:blipFill>
        <p:spPr bwMode="auto">
          <a:xfrm>
            <a:off x="685800" y="1524000"/>
            <a:ext cx="3592576" cy="4754880"/>
          </a:xfrm>
          <a:prstGeom prst="rect">
            <a:avLst/>
          </a:prstGeom>
          <a:noFill/>
          <a:ln w="9525">
            <a:noFill/>
            <a:miter lim="800000"/>
            <a:headEnd/>
            <a:tailEnd/>
          </a:ln>
        </p:spPr>
      </p:pic>
      <p:pic>
        <p:nvPicPr>
          <p:cNvPr id="70660" name="Picture 4"/>
          <p:cNvPicPr>
            <a:picLocks noChangeAspect="1" noChangeArrowheads="1"/>
          </p:cNvPicPr>
          <p:nvPr/>
        </p:nvPicPr>
        <p:blipFill>
          <a:blip r:embed="rId3" cstate="print"/>
          <a:srcRect l="32227" t="13689" r="32395" b="5863"/>
          <a:stretch>
            <a:fillRect/>
          </a:stretch>
        </p:blipFill>
        <p:spPr bwMode="auto">
          <a:xfrm>
            <a:off x="4724400" y="1524000"/>
            <a:ext cx="3633849" cy="4648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152400"/>
            <a:ext cx="8229600" cy="1066800"/>
          </a:xfrm>
        </p:spPr>
        <p:txBody>
          <a:bodyPr/>
          <a:lstStyle/>
          <a:p>
            <a:pPr eaLnBrk="1" hangingPunct="1"/>
            <a:r>
              <a:rPr lang="nl-NL" dirty="0" smtClean="0">
                <a:solidFill>
                  <a:srgbClr val="001B54"/>
                </a:solidFill>
              </a:rPr>
              <a:t>IPEN Adolescent -Belgium</a:t>
            </a:r>
            <a:endParaRPr lang="en-US" dirty="0" smtClean="0">
              <a:solidFill>
                <a:srgbClr val="001B54"/>
              </a:solidFill>
            </a:endParaRPr>
          </a:p>
        </p:txBody>
      </p:sp>
      <p:sp>
        <p:nvSpPr>
          <p:cNvPr id="19459" name="Rectangle 3"/>
          <p:cNvSpPr>
            <a:spLocks noGrp="1" noChangeArrowheads="1"/>
          </p:cNvSpPr>
          <p:nvPr>
            <p:ph sz="quarter" idx="1"/>
          </p:nvPr>
        </p:nvSpPr>
        <p:spPr>
          <a:xfrm>
            <a:off x="533400" y="1752600"/>
            <a:ext cx="8229600" cy="4324350"/>
          </a:xfrm>
        </p:spPr>
        <p:txBody>
          <a:bodyPr>
            <a:normAutofit fontScale="92500" lnSpcReduction="10000"/>
          </a:bodyPr>
          <a:lstStyle/>
          <a:p>
            <a:pPr marL="274002" indent="-274320" eaLnBrk="1" fontAlgn="auto" hangingPunct="1">
              <a:lnSpc>
                <a:spcPct val="90000"/>
              </a:lnSpc>
              <a:spcAft>
                <a:spcPts val="0"/>
              </a:spcAft>
              <a:buFont typeface="Arial" pitchFamily="34" charset="0"/>
              <a:buChar char="•"/>
              <a:defRPr/>
            </a:pPr>
            <a:r>
              <a:rPr lang="en-US" sz="2900" dirty="0" smtClean="0"/>
              <a:t>Funding</a:t>
            </a:r>
          </a:p>
          <a:p>
            <a:pPr marL="548640" lvl="1" indent="-274320" eaLnBrk="1" fontAlgn="auto" hangingPunct="1">
              <a:lnSpc>
                <a:spcPct val="90000"/>
              </a:lnSpc>
              <a:spcAft>
                <a:spcPts val="0"/>
              </a:spcAft>
              <a:buFont typeface="Arial" pitchFamily="34" charset="0"/>
              <a:buChar char="•"/>
              <a:defRPr/>
            </a:pPr>
            <a:r>
              <a:rPr lang="nl-NL" sz="2400" dirty="0" smtClean="0"/>
              <a:t>Data </a:t>
            </a:r>
            <a:r>
              <a:rPr lang="nl-NL" sz="2400" dirty="0" err="1" smtClean="0"/>
              <a:t>collection</a:t>
            </a:r>
            <a:r>
              <a:rPr lang="nl-NL" sz="2400" dirty="0" smtClean="0"/>
              <a:t> has been </a:t>
            </a:r>
            <a:r>
              <a:rPr lang="nl-NL" sz="2400" dirty="0" err="1" smtClean="0"/>
              <a:t>completed</a:t>
            </a:r>
            <a:r>
              <a:rPr lang="nl-NL" sz="2400" dirty="0" smtClean="0"/>
              <a:t> </a:t>
            </a:r>
            <a:r>
              <a:rPr lang="nl-NL" sz="2400" dirty="0" err="1" smtClean="0"/>
              <a:t>with</a:t>
            </a:r>
            <a:r>
              <a:rPr lang="nl-NL" sz="2400" dirty="0" smtClean="0"/>
              <a:t> </a:t>
            </a:r>
            <a:r>
              <a:rPr lang="nl-NL" sz="2400" dirty="0" err="1" smtClean="0"/>
              <a:t>funding</a:t>
            </a:r>
            <a:r>
              <a:rPr lang="nl-NL" sz="2400" dirty="0" smtClean="0"/>
              <a:t> of </a:t>
            </a:r>
            <a:r>
              <a:rPr lang="nl-NL" sz="2400" dirty="0" err="1" smtClean="0"/>
              <a:t>Ghent</a:t>
            </a:r>
            <a:r>
              <a:rPr lang="nl-NL" sz="2400" dirty="0" smtClean="0"/>
              <a:t> </a:t>
            </a:r>
            <a:r>
              <a:rPr lang="nl-NL" sz="2400" dirty="0" err="1" smtClean="0"/>
              <a:t>University</a:t>
            </a:r>
            <a:endParaRPr lang="en-US" sz="2400" dirty="0"/>
          </a:p>
          <a:p>
            <a:pPr marL="274002" indent="-274320" eaLnBrk="1" fontAlgn="auto" hangingPunct="1">
              <a:lnSpc>
                <a:spcPct val="90000"/>
              </a:lnSpc>
              <a:spcAft>
                <a:spcPts val="0"/>
              </a:spcAft>
              <a:buFont typeface="Arial" pitchFamily="34" charset="0"/>
              <a:buChar char="•"/>
              <a:defRPr/>
            </a:pPr>
            <a:r>
              <a:rPr lang="en-US" sz="2900" dirty="0" smtClean="0"/>
              <a:t>Staffing</a:t>
            </a:r>
          </a:p>
          <a:p>
            <a:pPr marL="548640" lvl="1" indent="-274320" eaLnBrk="1" fontAlgn="auto" hangingPunct="1">
              <a:lnSpc>
                <a:spcPct val="90000"/>
              </a:lnSpc>
              <a:spcAft>
                <a:spcPts val="0"/>
              </a:spcAft>
              <a:buFont typeface="Arial" pitchFamily="34" charset="0"/>
              <a:buChar char="•"/>
              <a:defRPr/>
            </a:pPr>
            <a:r>
              <a:rPr lang="nl-NL" sz="2400" dirty="0" smtClean="0"/>
              <a:t>Femke De Meester has </a:t>
            </a:r>
            <a:r>
              <a:rPr lang="nl-NL" sz="2400" dirty="0" err="1" smtClean="0"/>
              <a:t>done</a:t>
            </a:r>
            <a:r>
              <a:rPr lang="nl-NL" sz="2400" dirty="0" smtClean="0"/>
              <a:t> data </a:t>
            </a:r>
            <a:r>
              <a:rPr lang="nl-NL" sz="2400" dirty="0" err="1" smtClean="0"/>
              <a:t>collection</a:t>
            </a:r>
            <a:r>
              <a:rPr lang="nl-NL" sz="2400" dirty="0" smtClean="0"/>
              <a:t> and </a:t>
            </a:r>
            <a:r>
              <a:rPr lang="nl-NL" sz="2400" dirty="0" err="1" smtClean="0"/>
              <a:t>processed</a:t>
            </a:r>
            <a:r>
              <a:rPr lang="nl-NL" sz="2400" dirty="0" smtClean="0"/>
              <a:t> the </a:t>
            </a:r>
            <a:r>
              <a:rPr lang="nl-NL" sz="2400" dirty="0" err="1" smtClean="0"/>
              <a:t>Belgian</a:t>
            </a:r>
            <a:r>
              <a:rPr lang="nl-NL" sz="2400" dirty="0" smtClean="0"/>
              <a:t> data</a:t>
            </a:r>
          </a:p>
          <a:p>
            <a:pPr marL="548640" lvl="1" indent="-274320" eaLnBrk="1" fontAlgn="auto" hangingPunct="1">
              <a:lnSpc>
                <a:spcPct val="90000"/>
              </a:lnSpc>
              <a:spcAft>
                <a:spcPts val="0"/>
              </a:spcAft>
              <a:buFont typeface="Arial" pitchFamily="34" charset="0"/>
              <a:buChar char="•"/>
              <a:defRPr/>
            </a:pPr>
            <a:r>
              <a:rPr lang="nl-NL" sz="2400" dirty="0" smtClean="0"/>
              <a:t>Delfien Van Dyck </a:t>
            </a:r>
            <a:r>
              <a:rPr lang="nl-NL" sz="2400" dirty="0" err="1" smtClean="0"/>
              <a:t>coordinates</a:t>
            </a:r>
            <a:r>
              <a:rPr lang="nl-NL" sz="2400" dirty="0" smtClean="0"/>
              <a:t> </a:t>
            </a:r>
            <a:r>
              <a:rPr lang="nl-NL" sz="2400" dirty="0" err="1" smtClean="0"/>
              <a:t>for</a:t>
            </a:r>
            <a:r>
              <a:rPr lang="nl-NL" sz="2400" dirty="0" smtClean="0"/>
              <a:t> IPEN adolescent</a:t>
            </a:r>
            <a:endParaRPr lang="en-US" sz="2400" dirty="0"/>
          </a:p>
          <a:p>
            <a:pPr marL="274002" indent="-274320" eaLnBrk="1" fontAlgn="auto" hangingPunct="1">
              <a:lnSpc>
                <a:spcPct val="90000"/>
              </a:lnSpc>
              <a:spcAft>
                <a:spcPts val="0"/>
              </a:spcAft>
              <a:buFont typeface="Arial" pitchFamily="34" charset="0"/>
              <a:buChar char="•"/>
              <a:defRPr/>
            </a:pPr>
            <a:r>
              <a:rPr lang="en-US" sz="2900" dirty="0"/>
              <a:t>Training needs</a:t>
            </a:r>
          </a:p>
          <a:p>
            <a:pPr marL="548323" lvl="1" eaLnBrk="1" fontAlgn="auto" hangingPunct="1">
              <a:lnSpc>
                <a:spcPct val="90000"/>
              </a:lnSpc>
              <a:spcAft>
                <a:spcPts val="0"/>
              </a:spcAft>
              <a:buClr>
                <a:schemeClr val="accent3"/>
              </a:buClr>
              <a:buFont typeface="Arial" pitchFamily="34" charset="0"/>
              <a:buChar char="•"/>
              <a:defRPr/>
            </a:pPr>
            <a:r>
              <a:rPr lang="en-US" dirty="0" smtClean="0"/>
              <a:t>No training needs for accelerometer or GIS </a:t>
            </a:r>
            <a:endParaRPr lang="en-US" dirty="0"/>
          </a:p>
          <a:p>
            <a:pPr marL="274002" indent="-274320" eaLnBrk="1" fontAlgn="auto" hangingPunct="1">
              <a:lnSpc>
                <a:spcPct val="90000"/>
              </a:lnSpc>
              <a:spcAft>
                <a:spcPts val="0"/>
              </a:spcAft>
              <a:buFont typeface="Arial" pitchFamily="34" charset="0"/>
              <a:buChar char="•"/>
              <a:defRPr/>
            </a:pPr>
            <a:r>
              <a:rPr lang="en-US" sz="2900" dirty="0"/>
              <a:t>Materials preparation</a:t>
            </a:r>
          </a:p>
          <a:p>
            <a:pPr marL="548323" lvl="1" eaLnBrk="1" fontAlgn="auto" hangingPunct="1">
              <a:lnSpc>
                <a:spcPct val="90000"/>
              </a:lnSpc>
              <a:spcAft>
                <a:spcPts val="0"/>
              </a:spcAft>
              <a:buClr>
                <a:schemeClr val="accent3"/>
              </a:buClr>
              <a:buFont typeface="Arial" pitchFamily="34" charset="0"/>
              <a:buChar char="•"/>
              <a:defRPr/>
            </a:pPr>
            <a:r>
              <a:rPr lang="nl-NL" dirty="0" smtClean="0"/>
              <a:t>No official </a:t>
            </a:r>
            <a:r>
              <a:rPr lang="nl-NL" dirty="0" err="1" smtClean="0"/>
              <a:t>translation</a:t>
            </a:r>
            <a:r>
              <a:rPr lang="nl-NL" dirty="0" smtClean="0"/>
              <a:t> </a:t>
            </a:r>
            <a:r>
              <a:rPr lang="nl-NL" dirty="0" err="1" smtClean="0"/>
              <a:t>available</a:t>
            </a:r>
            <a:r>
              <a:rPr lang="nl-NL" dirty="0" smtClean="0"/>
              <a:t> </a:t>
            </a:r>
            <a:r>
              <a:rPr lang="nl-NL" dirty="0" err="1" smtClean="0"/>
              <a:t>yet</a:t>
            </a:r>
            <a:r>
              <a:rPr lang="nl-NL" dirty="0" smtClean="0"/>
              <a:t> </a:t>
            </a:r>
            <a:r>
              <a:rPr lang="nl-NL" dirty="0" err="1" smtClean="0"/>
              <a:t>for</a:t>
            </a:r>
            <a:r>
              <a:rPr lang="nl-NL" dirty="0" smtClean="0"/>
              <a:t> adolescent questionnaire</a:t>
            </a:r>
          </a:p>
          <a:p>
            <a:pPr marL="548323" lvl="1" eaLnBrk="1" fontAlgn="auto" hangingPunct="1">
              <a:lnSpc>
                <a:spcPct val="90000"/>
              </a:lnSpc>
              <a:spcAft>
                <a:spcPts val="0"/>
              </a:spcAft>
              <a:buClr>
                <a:schemeClr val="accent3"/>
              </a:buClr>
              <a:buFont typeface="Arial" pitchFamily="34" charset="0"/>
              <a:buChar char="•"/>
              <a:defRPr/>
            </a:pPr>
            <a:r>
              <a:rPr lang="nl-NL" dirty="0" smtClean="0"/>
              <a:t>Official </a:t>
            </a:r>
            <a:r>
              <a:rPr lang="nl-NL" dirty="0" err="1" smtClean="0"/>
              <a:t>translation</a:t>
            </a:r>
            <a:r>
              <a:rPr lang="nl-NL" dirty="0" smtClean="0"/>
              <a:t> </a:t>
            </a:r>
            <a:r>
              <a:rPr lang="nl-NL" dirty="0" err="1" smtClean="0"/>
              <a:t>available</a:t>
            </a:r>
            <a:r>
              <a:rPr lang="nl-NL" dirty="0" smtClean="0"/>
              <a:t> </a:t>
            </a:r>
            <a:r>
              <a:rPr lang="nl-NL" dirty="0" err="1" smtClean="0"/>
              <a:t>for</a:t>
            </a:r>
            <a:r>
              <a:rPr lang="nl-NL" dirty="0" smtClean="0"/>
              <a:t> </a:t>
            </a:r>
            <a:r>
              <a:rPr lang="nl-NL" dirty="0" err="1" smtClean="0"/>
              <a:t>adult</a:t>
            </a:r>
            <a:r>
              <a:rPr lang="nl-NL" dirty="0" smtClean="0"/>
              <a:t> NEWS</a:t>
            </a:r>
            <a:endParaRPr lang="en-US" dirty="0"/>
          </a:p>
          <a:p>
            <a:pPr marL="548640" lvl="1" indent="-274320" eaLnBrk="1" fontAlgn="auto" hangingPunct="1">
              <a:lnSpc>
                <a:spcPct val="90000"/>
              </a:lnSpc>
              <a:spcAft>
                <a:spcPts val="0"/>
              </a:spcAft>
              <a:buFont typeface="Wingdings" pitchFamily="2" charset="2"/>
              <a:buNone/>
              <a:defRPr/>
            </a:pPr>
            <a:endParaRPr lang="en-US" sz="2400" dirty="0"/>
          </a:p>
        </p:txBody>
      </p:sp>
      <p:sp>
        <p:nvSpPr>
          <p:cNvPr id="14340"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IPEN Sydney 2012</a:t>
            </a:r>
          </a:p>
        </p:txBody>
      </p:sp>
      <p:pic>
        <p:nvPicPr>
          <p:cNvPr id="5" name="Picture 4" descr="IPEN_logo.tif"/>
          <p:cNvPicPr>
            <a:picLocks noChangeAspect="1"/>
          </p:cNvPicPr>
          <p:nvPr/>
        </p:nvPicPr>
        <p:blipFill>
          <a:blip r:embed="rId2" cstate="print"/>
          <a:stretch>
            <a:fillRect/>
          </a:stretch>
        </p:blipFill>
        <p:spPr>
          <a:xfrm>
            <a:off x="8382000" y="6311498"/>
            <a:ext cx="609600" cy="394102"/>
          </a:xfrm>
          <a:prstGeom prst="rect">
            <a:avLst/>
          </a:prstGeom>
          <a:ln w="3175">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9781175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24">
      <a:dk1>
        <a:sysClr val="windowText" lastClr="000000"/>
      </a:dk1>
      <a:lt1>
        <a:sysClr val="window" lastClr="FFFFFF"/>
      </a:lt1>
      <a:dk2>
        <a:srgbClr val="1F497D"/>
      </a:dk2>
      <a:lt2>
        <a:srgbClr val="EEECE1"/>
      </a:lt2>
      <a:accent1>
        <a:srgbClr val="000000"/>
      </a:accent1>
      <a:accent2>
        <a:srgbClr val="1F497D"/>
      </a:accent2>
      <a:accent3>
        <a:srgbClr val="002060"/>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3517</TotalTime>
  <Words>4965</Words>
  <Application>Microsoft Office PowerPoint</Application>
  <PresentationFormat>On-screen Show (4:3)</PresentationFormat>
  <Paragraphs>864</Paragraphs>
  <Slides>84</Slides>
  <Notes>9</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Civic</vt:lpstr>
      <vt:lpstr>IPEN Adolescent Presentations</vt:lpstr>
      <vt:lpstr>Welcome</vt:lpstr>
      <vt:lpstr>Executive Committee</vt:lpstr>
      <vt:lpstr>Funding update (Jim)</vt:lpstr>
      <vt:lpstr>Country Updates – 5 mins each</vt:lpstr>
      <vt:lpstr>PowerPoint Presentation</vt:lpstr>
      <vt:lpstr>IPEN Adolescent update - Australia</vt:lpstr>
      <vt:lpstr>IPEN Adolescent update - Australia</vt:lpstr>
      <vt:lpstr>IPEN Adolescent -Belgium</vt:lpstr>
      <vt:lpstr>IPEN Adolescent -Belgium</vt:lpstr>
      <vt:lpstr>IPEN Adolescent -Belgium</vt:lpstr>
      <vt:lpstr>IPEN Adolescent – Brazil update</vt:lpstr>
      <vt:lpstr>IPEN Adolescent – Brazil update</vt:lpstr>
      <vt:lpstr>IPEN Adolescent – Brazil update</vt:lpstr>
      <vt:lpstr>IPEN Malaysia Update</vt:lpstr>
      <vt:lpstr>IPEN Adolescent - Malaysia</vt:lpstr>
      <vt:lpstr>IPEN Adolescent - Malaysia</vt:lpstr>
      <vt:lpstr>IPEN Adolescent - Malaysia</vt:lpstr>
      <vt:lpstr>IPEN Adolescent - Malaysia</vt:lpstr>
      <vt:lpstr>IPEN Adolescent - Denmark</vt:lpstr>
      <vt:lpstr>IPEN Adolescent - Denmark</vt:lpstr>
      <vt:lpstr>Denmark written report </vt:lpstr>
      <vt:lpstr>IPEN Adolescent – Czech Republic</vt:lpstr>
      <vt:lpstr>IPEN Adolescent – Czech Republic</vt:lpstr>
      <vt:lpstr>IPEN Adolescent – Czech Republic</vt:lpstr>
      <vt:lpstr>IPEN Adolescent – Czech Republic</vt:lpstr>
      <vt:lpstr>IPEN Adolescent – Czech Republic</vt:lpstr>
      <vt:lpstr>IPEN Adolescent – Czech Republic</vt:lpstr>
      <vt:lpstr>IPEN Adolescent – Czech Republic</vt:lpstr>
      <vt:lpstr>IPEN Adolescent - Portugal</vt:lpstr>
      <vt:lpstr>IPEN Adolescent - Portugal</vt:lpstr>
      <vt:lpstr>IPEN Adolescent - Taiwan</vt:lpstr>
      <vt:lpstr>Country Updates – Taiwan</vt:lpstr>
      <vt:lpstr>Adolescent country update - Taiwan</vt:lpstr>
      <vt:lpstr>Adolescent country update - Taiwan</vt:lpstr>
      <vt:lpstr>IPEN Adolescent– New Zealand update</vt:lpstr>
      <vt:lpstr>Country Updates – New Zealand</vt:lpstr>
      <vt:lpstr>Coordination Center (Jim)</vt:lpstr>
      <vt:lpstr>Coordination Center (Jim)</vt:lpstr>
      <vt:lpstr>Orientation to study &amp;  lessons learned</vt:lpstr>
      <vt:lpstr>Timeline</vt:lpstr>
      <vt:lpstr>Study sequence flowchart</vt:lpstr>
      <vt:lpstr>Overall expectations</vt:lpstr>
      <vt:lpstr>Neighborhood selection</vt:lpstr>
      <vt:lpstr>Neighborhood selection cont.</vt:lpstr>
      <vt:lpstr>Survey</vt:lpstr>
      <vt:lpstr>Survey cont.</vt:lpstr>
      <vt:lpstr>Accelerometer data collection</vt:lpstr>
      <vt:lpstr>Accelerometer issues in kids </vt:lpstr>
      <vt:lpstr>Accelerometer data collection cont.</vt:lpstr>
      <vt:lpstr>Recruitment</vt:lpstr>
      <vt:lpstr>Data Processing &amp; transfer</vt:lpstr>
      <vt:lpstr>Survey</vt:lpstr>
      <vt:lpstr>Accelerometer Processing</vt:lpstr>
      <vt:lpstr>GIS buffers (Arc GIS)</vt:lpstr>
      <vt:lpstr>GIS buffers (Arc GIS)</vt:lpstr>
      <vt:lpstr>BREAK!!</vt:lpstr>
      <vt:lpstr>Statistical needs: Modeling approach (Ester)</vt:lpstr>
      <vt:lpstr>Statistical needs: Modeling approach</vt:lpstr>
      <vt:lpstr>Statistical needs: Modeling approach</vt:lpstr>
      <vt:lpstr>Statistical needs: Multiple imputation models</vt:lpstr>
      <vt:lpstr>Describe dose-response relationships (shape of association) </vt:lpstr>
      <vt:lpstr>Describe dose-response relationships (shape of association) </vt:lpstr>
      <vt:lpstr>Who can do the analyses?</vt:lpstr>
      <vt:lpstr>Paper writing &amp; authorship (Ilse)</vt:lpstr>
      <vt:lpstr>Guiding Principles of IPEN Publications</vt:lpstr>
      <vt:lpstr>General issues</vt:lpstr>
      <vt:lpstr>Manuscript Assignment Procedure</vt:lpstr>
      <vt:lpstr>Proposal Procedure</vt:lpstr>
      <vt:lpstr>PowerPoint Presentation</vt:lpstr>
      <vt:lpstr>PowerPoint Presentation</vt:lpstr>
      <vt:lpstr>Presentation</vt:lpstr>
      <vt:lpstr>Website</vt:lpstr>
      <vt:lpstr>Pooled analyses / country specific</vt:lpstr>
      <vt:lpstr>IPEN-Y Policy Dissemination (Rodrigo)</vt:lpstr>
      <vt:lpstr>Policy Process</vt:lpstr>
      <vt:lpstr>IPEN-Y Policy Dissemination</vt:lpstr>
      <vt:lpstr>Dissemination of Evidence-Based Policy  </vt:lpstr>
      <vt:lpstr>IPEN-Y Policy Dissemination</vt:lpstr>
      <vt:lpstr>Lesson learned from IPEN Adult</vt:lpstr>
      <vt:lpstr>Other opportunities???</vt:lpstr>
      <vt:lpstr>Questions?</vt:lpstr>
      <vt:lpstr>Example Tracking Database</vt:lpstr>
      <vt:lpstr>Wear log &amp; Instruction examples</vt:lpstr>
    </vt:vector>
  </TitlesOfParts>
  <Company>UCSD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IPEN Adolescent Presentation</dc:title>
  <dc:creator>J Kerr</dc:creator>
  <cp:lastModifiedBy>JKerr</cp:lastModifiedBy>
  <cp:revision>214</cp:revision>
  <dcterms:created xsi:type="dcterms:W3CDTF">2012-10-02T21:47:15Z</dcterms:created>
  <dcterms:modified xsi:type="dcterms:W3CDTF">2012-10-30T01:00:17Z</dcterms:modified>
</cp:coreProperties>
</file>